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2124" y="6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1F74D-7813-4D37-AA9A-B18D551A2E6E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2EED6-A332-49BF-A71D-F6D6019D1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311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2EED6-A332-49BF-A71D-F6D6019D14C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914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5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7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A225-FA3B-4992-BE99-624397B6216B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A6320506-EC80-453A-A1E1-28CD05694D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A225-FA3B-4992-BE99-624397B6216B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0506-EC80-453A-A1E1-28CD05694D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70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70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A225-FA3B-4992-BE99-624397B6216B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0506-EC80-453A-A1E1-28CD05694D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A225-FA3B-4992-BE99-624397B6216B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2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A6320506-EC80-453A-A1E1-28CD05694D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5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A225-FA3B-4992-BE99-624397B6216B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0506-EC80-453A-A1E1-28CD05694D7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9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A225-FA3B-4992-BE99-624397B6216B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0506-EC80-453A-A1E1-28CD05694D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1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4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70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1084" y="1754718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3486548" y="1754718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A225-FA3B-4992-BE99-624397B6216B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A6320506-EC80-453A-A1E1-28CD05694D7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2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A225-FA3B-4992-BE99-624397B6216B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0506-EC80-453A-A1E1-28CD05694D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A225-FA3B-4992-BE99-624397B6216B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0506-EC80-453A-A1E1-28CD05694D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5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1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1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681288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A225-FA3B-4992-BE99-624397B6216B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0506-EC80-453A-A1E1-28CD05694D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A225-FA3B-4992-BE99-624397B6216B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0506-EC80-453A-A1E1-28CD05694D7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5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8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2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F42A225-FA3B-4992-BE99-624397B6216B}" type="datetimeFigureOut">
              <a:rPr lang="ru-RU" smtClean="0"/>
              <a:t>12.04.2019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2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2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320506-EC80-453A-A1E1-28CD05694D7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50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3187" y="1691682"/>
            <a:ext cx="5381513" cy="4875596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6000" dirty="0">
                <a:latin typeface="Monotype Corsiva" pitchFamily="66" charset="0"/>
              </a:rPr>
              <a:t>«Методика проведения режимных процессов»</a:t>
            </a:r>
          </a:p>
        </p:txBody>
      </p:sp>
    </p:spTree>
    <p:extLst>
      <p:ext uri="{BB962C8B-B14F-4D97-AF65-F5344CB8AC3E}">
        <p14:creationId xmlns:p14="http://schemas.microsoft.com/office/powerpoint/2010/main" val="1026909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latin typeface="Monotype Corsiva" pitchFamily="66" charset="0"/>
              </a:rPr>
              <a:t>	Режимные </a:t>
            </a:r>
            <a:r>
              <a:rPr lang="ru-RU" b="1" dirty="0">
                <a:latin typeface="Monotype Corsiva" pitchFamily="66" charset="0"/>
              </a:rPr>
              <a:t>процессы </a:t>
            </a:r>
            <a:r>
              <a:rPr lang="ru-RU" dirty="0">
                <a:latin typeface="Monotype Corsiva" pitchFamily="66" charset="0"/>
              </a:rPr>
              <a:t>— это кормление, укладывание на сон, подъем, сборы на прогулку и возвращение с нее, проведение гигиенических процедур.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704" y="4606887"/>
            <a:ext cx="5133503" cy="3832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7075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6993" y="6588224"/>
            <a:ext cx="316835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8720" y="539552"/>
            <a:ext cx="6515100" cy="156213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Monotype Corsiva" pitchFamily="66" charset="0"/>
              </a:rPr>
              <a:t>Правила организации режимных процессов:</a:t>
            </a:r>
            <a:br>
              <a:rPr lang="ru-RU" b="1" dirty="0">
                <a:latin typeface="Monotype Corsiva" pitchFamily="66" charset="0"/>
              </a:rPr>
            </a:br>
            <a:r>
              <a:rPr lang="ru-RU" b="1" dirty="0">
                <a:latin typeface="Monotype Corsiva" pitchFamily="66" charset="0"/>
              </a:rPr>
              <a:t> </a:t>
            </a:r>
            <a:br>
              <a:rPr lang="ru-RU" b="1" dirty="0">
                <a:latin typeface="Monotype Corsiva" pitchFamily="66" charset="0"/>
              </a:rPr>
            </a:b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499659"/>
            <a:ext cx="6515100" cy="7104789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i="1" dirty="0" smtClean="0">
                <a:latin typeface="Georgia"/>
                <a:ea typeface="Calibri"/>
                <a:cs typeface="Times New Roman"/>
              </a:rPr>
              <a:t>Воспитывать </a:t>
            </a:r>
            <a:r>
              <a:rPr lang="ru-RU" sz="1600" i="1" dirty="0">
                <a:latin typeface="Georgia"/>
                <a:ea typeface="Calibri"/>
                <a:cs typeface="Times New Roman"/>
              </a:rPr>
              <a:t>положительное отношение к процессам, связанным с едой, укладыванием спать, туалетом</a:t>
            </a:r>
            <a:r>
              <a:rPr lang="ru-RU" sz="1600" i="1" dirty="0" smtClean="0">
                <a:latin typeface="Georgia"/>
                <a:ea typeface="Calibri"/>
                <a:cs typeface="Times New Roman"/>
              </a:rPr>
              <a:t>.</a:t>
            </a:r>
            <a:r>
              <a:rPr lang="ru-RU" sz="1600" i="1" dirty="0">
                <a:latin typeface="Georgia"/>
                <a:ea typeface="Calibri"/>
                <a:cs typeface="Times New Roman"/>
              </a:rPr>
              <a:t> 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i="1" dirty="0">
                <a:latin typeface="Georgia"/>
                <a:ea typeface="Calibri"/>
                <a:cs typeface="Times New Roman"/>
              </a:rPr>
              <a:t>Проводить режимные процессы точно по режиму.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i="1" dirty="0" smtClean="0">
                <a:latin typeface="Georgia"/>
                <a:ea typeface="Calibri"/>
                <a:cs typeface="Times New Roman"/>
              </a:rPr>
              <a:t>Постоянно </a:t>
            </a:r>
            <a:r>
              <a:rPr lang="ru-RU" sz="1600" i="1" dirty="0">
                <a:latin typeface="Georgia"/>
                <a:ea typeface="Calibri"/>
                <a:cs typeface="Times New Roman"/>
              </a:rPr>
              <a:t>закреплять ранее приобретенные умения и обучать новым умениям.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i="1" dirty="0" smtClean="0">
                <a:latin typeface="Georgia"/>
                <a:ea typeface="Calibri"/>
                <a:cs typeface="Times New Roman"/>
              </a:rPr>
              <a:t>При </a:t>
            </a:r>
            <a:r>
              <a:rPr lang="ru-RU" sz="1600" i="1" dirty="0">
                <a:latin typeface="Georgia"/>
                <a:ea typeface="Calibri"/>
                <a:cs typeface="Times New Roman"/>
              </a:rPr>
              <a:t>проведении режимных процессов воспитывать культурно-гигиенические навыки.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i="1" dirty="0" smtClean="0">
                <a:latin typeface="Georgia"/>
                <a:ea typeface="Calibri"/>
                <a:cs typeface="Times New Roman"/>
              </a:rPr>
              <a:t>Воспитывать </a:t>
            </a:r>
            <a:r>
              <a:rPr lang="ru-RU" sz="1600" i="1" dirty="0">
                <a:latin typeface="Georgia"/>
                <a:ea typeface="Calibri"/>
                <a:cs typeface="Times New Roman"/>
              </a:rPr>
              <a:t>у детей правила поведения, связанные с тем или иным процессом.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i="1" dirty="0" smtClean="0">
                <a:latin typeface="Georgia"/>
                <a:ea typeface="Calibri"/>
                <a:cs typeface="Times New Roman"/>
              </a:rPr>
              <a:t>Обучая </a:t>
            </a:r>
            <a:r>
              <a:rPr lang="ru-RU" sz="1600" i="1" dirty="0">
                <a:latin typeface="Georgia"/>
                <a:ea typeface="Calibri"/>
                <a:cs typeface="Times New Roman"/>
              </a:rPr>
              <a:t>детей умениям и навыкам, использовать разнообразные  приемы: показ, прямая помощь, словесные указания и объяснения, напоминания.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i="1" dirty="0" smtClean="0">
                <a:latin typeface="Georgia"/>
                <a:ea typeface="Calibri"/>
                <a:cs typeface="Times New Roman"/>
              </a:rPr>
              <a:t>Процессы </a:t>
            </a:r>
            <a:r>
              <a:rPr lang="ru-RU" sz="1600" i="1" dirty="0">
                <a:latin typeface="Georgia"/>
                <a:ea typeface="Calibri"/>
                <a:cs typeface="Times New Roman"/>
              </a:rPr>
              <a:t>проводить постепенно, не допускать, чтобы дети ожидали друг друга.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i="1" dirty="0" smtClean="0">
                <a:latin typeface="Georgia"/>
                <a:ea typeface="Calibri"/>
                <a:cs typeface="Times New Roman"/>
              </a:rPr>
              <a:t>Обязательно </a:t>
            </a:r>
            <a:r>
              <a:rPr lang="ru-RU" sz="1600" i="1" dirty="0">
                <a:latin typeface="Georgia"/>
                <a:ea typeface="Calibri"/>
                <a:cs typeface="Times New Roman"/>
              </a:rPr>
              <a:t>учитывать индивидуальные особенности и состояние ребенка в данный момент.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i="1" dirty="0" smtClean="0">
                <a:latin typeface="Georgia"/>
                <a:ea typeface="Calibri"/>
                <a:cs typeface="Times New Roman"/>
              </a:rPr>
              <a:t>Относиться </a:t>
            </a:r>
            <a:r>
              <a:rPr lang="ru-RU" sz="1600" i="1" dirty="0">
                <a:latin typeface="Georgia"/>
                <a:ea typeface="Calibri"/>
                <a:cs typeface="Times New Roman"/>
              </a:rPr>
              <a:t>к каждому ребенку чутко, ласково, заботливо. Понимать настроение ребенка, учитывать его желания и потребности.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1600" i="1" dirty="0" smtClean="0">
                <a:latin typeface="Georgia"/>
                <a:ea typeface="Calibri"/>
                <a:cs typeface="Times New Roman"/>
              </a:rPr>
              <a:t>Использовать </a:t>
            </a:r>
            <a:r>
              <a:rPr lang="ru-RU" sz="1600" i="1" dirty="0">
                <a:latin typeface="Georgia"/>
                <a:ea typeface="Calibri"/>
                <a:cs typeface="Times New Roman"/>
              </a:rPr>
              <a:t>кормление, одевание и умывание в целях развития речи, движений, ориентировки в окружающем и  формирования организационного поведения.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4572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77654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Умывание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595671"/>
            <a:ext cx="6515100" cy="651116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Monotype Corsiva" pitchFamily="66" charset="0"/>
              </a:rPr>
              <a:t>	При </a:t>
            </a:r>
            <a:r>
              <a:rPr lang="ru-RU" dirty="0">
                <a:latin typeface="Monotype Corsiva" pitchFamily="66" charset="0"/>
              </a:rPr>
              <a:t>проведении умывания </a:t>
            </a:r>
            <a:r>
              <a:rPr lang="ru-RU" dirty="0" smtClean="0">
                <a:latin typeface="Monotype Corsiva" pitchFamily="66" charset="0"/>
              </a:rPr>
              <a:t>у детей </a:t>
            </a:r>
            <a:r>
              <a:rPr lang="ru-RU" dirty="0">
                <a:latin typeface="Monotype Corsiva" pitchFamily="66" charset="0"/>
              </a:rPr>
              <a:t>необходимо воспитывать следующие умения и навыки: обучать детей, не обливаясь, с помощью взрослого, мыть лицо и руки, самостоятельно вытирать их только своим  полотенцем и знать его место. Необходимо использовать процесс умывания для развития речи и ориентировки в окружающем.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Monotype Corsiva" pitchFamily="66" charset="0"/>
              </a:rPr>
              <a:t>	Перед </a:t>
            </a:r>
            <a:r>
              <a:rPr lang="ru-RU" dirty="0">
                <a:latin typeface="Monotype Corsiva" pitchFamily="66" charset="0"/>
              </a:rPr>
              <a:t>умыванием закатывайте детям рукава (при необходимости). Очень важно использование художественного слова, малых фольклорных форм.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Monotype Corsiva" pitchFamily="66" charset="0"/>
              </a:rPr>
              <a:t>	При </a:t>
            </a:r>
            <a:r>
              <a:rPr lang="ru-RU" dirty="0">
                <a:latin typeface="Monotype Corsiva" pitchFamily="66" charset="0"/>
              </a:rPr>
              <a:t>необходимости показать детям, как намочить руки, намылить, смыть мыло с рук, отряхнуть воду, снимать полотенце с петельки, вытереть руки полотенцем, вешать полотенце обратно.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5595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latin typeface="Monotype Corsiva" pitchFamily="66" charset="0"/>
                <a:ea typeface="Calibri"/>
                <a:cs typeface="Times New Roman"/>
              </a:rPr>
              <a:t>Организация </a:t>
            </a:r>
            <a:r>
              <a:rPr lang="ru-RU" b="1" i="1" dirty="0" smtClean="0">
                <a:latin typeface="Monotype Corsiva" pitchFamily="66" charset="0"/>
                <a:ea typeface="Calibri"/>
                <a:cs typeface="Times New Roman"/>
              </a:rPr>
              <a:t>сна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595669"/>
            <a:ext cx="6515100" cy="7008779"/>
          </a:xfrm>
        </p:spPr>
        <p:txBody>
          <a:bodyPr>
            <a:normAutofit fontScale="62500" lnSpcReduction="20000"/>
          </a:bodyPr>
          <a:lstStyle/>
          <a:p>
            <a:pPr marL="800100" indent="-4572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i="1" dirty="0" smtClean="0">
                <a:latin typeface="Georgia"/>
                <a:ea typeface="Calibri"/>
                <a:cs typeface="Times New Roman"/>
              </a:rPr>
              <a:t>	Укладывание </a:t>
            </a:r>
            <a:r>
              <a:rPr lang="ru-RU" i="1" dirty="0">
                <a:latin typeface="Georgia"/>
                <a:ea typeface="Calibri"/>
                <a:cs typeface="Times New Roman"/>
              </a:rPr>
              <a:t>на сон </a:t>
            </a:r>
            <a:r>
              <a:rPr lang="ru-RU" i="1" dirty="0" smtClean="0">
                <a:latin typeface="Georgia"/>
                <a:ea typeface="Calibri"/>
                <a:cs typeface="Times New Roman"/>
              </a:rPr>
              <a:t>приглашать </a:t>
            </a:r>
            <a:r>
              <a:rPr lang="ru-RU" i="1" dirty="0">
                <a:latin typeface="Georgia"/>
                <a:ea typeface="Calibri"/>
                <a:cs typeface="Times New Roman"/>
              </a:rPr>
              <a:t>сначала нужно детей более младших или физически ослабленных, которые в это время ничем не заняты, быстро утомляются, кто дома плохо спал </a:t>
            </a:r>
            <a:r>
              <a:rPr lang="ru-RU" i="1" dirty="0" smtClean="0">
                <a:latin typeface="Georgia"/>
                <a:ea typeface="Calibri"/>
                <a:cs typeface="Times New Roman"/>
              </a:rPr>
              <a:t>ночью.</a:t>
            </a: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pPr marL="6286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800" i="1" dirty="0">
                <a:latin typeface="Calibri"/>
                <a:ea typeface="Calibri"/>
                <a:cs typeface="Times New Roman"/>
              </a:rPr>
              <a:t>	</a:t>
            </a:r>
            <a:r>
              <a:rPr lang="ru-RU" i="1" dirty="0" smtClean="0">
                <a:latin typeface="Georgia"/>
                <a:ea typeface="Calibri"/>
                <a:cs typeface="Times New Roman"/>
              </a:rPr>
              <a:t>Спокойно </a:t>
            </a:r>
            <a:r>
              <a:rPr lang="ru-RU" i="1" dirty="0">
                <a:latin typeface="Georgia"/>
                <a:ea typeface="Calibri"/>
                <a:cs typeface="Times New Roman"/>
              </a:rPr>
              <a:t>засыпающих детей надо укладывать первыми, а кто проявляет активность – последними. Воспитатель, освободившись от укладывания детей, может быть около того ребенка, который сам долго не может заснуть. Возбужденного ребенка следует, прежде всего, успокоить, а потом укладывать спать. Во время сна в спальне обязательно должен находиться </a:t>
            </a:r>
            <a:r>
              <a:rPr lang="ru-RU" i="1" dirty="0" smtClean="0">
                <a:latin typeface="Georgia"/>
                <a:ea typeface="Calibri"/>
                <a:cs typeface="Times New Roman"/>
              </a:rPr>
              <a:t>взрослый.</a:t>
            </a:r>
          </a:p>
          <a:p>
            <a:pPr marL="800100" indent="-4572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i="1" dirty="0">
                <a:latin typeface="Georgia"/>
                <a:ea typeface="Calibri"/>
                <a:cs typeface="Times New Roman"/>
              </a:rPr>
              <a:t>	</a:t>
            </a:r>
            <a:r>
              <a:rPr lang="ru-RU" i="1" dirty="0" smtClean="0">
                <a:latin typeface="Georgia"/>
                <a:ea typeface="Calibri"/>
                <a:cs typeface="Times New Roman"/>
              </a:rPr>
              <a:t>Для </a:t>
            </a:r>
            <a:r>
              <a:rPr lang="ru-RU" i="1" dirty="0">
                <a:latin typeface="Georgia"/>
                <a:ea typeface="Calibri"/>
                <a:cs typeface="Times New Roman"/>
              </a:rPr>
              <a:t>быстрого засыпания детей целесообразно используйте элементы рефлексотерапии и аутогенной тренировки (поглаживание, приговаривание, спокойная музыка, тихая колыбельная), а в межсезонье – использовать грелки для согревания постелей; одевать пижамы, носочки.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6671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371"/>
          <a:stretch/>
        </p:blipFill>
        <p:spPr bwMode="auto">
          <a:xfrm>
            <a:off x="3068960" y="6732240"/>
            <a:ext cx="3662887" cy="2201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27" y="31238"/>
            <a:ext cx="6708520" cy="8902441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При </a:t>
            </a:r>
            <a:r>
              <a:rPr lang="ru-RU" b="1" dirty="0">
                <a:solidFill>
                  <a:srgbClr val="FF0000"/>
                </a:solidFill>
                <a:latin typeface="Monotype Corsiva" pitchFamily="66" charset="0"/>
              </a:rPr>
              <a:t>организации одевания и раздевания детей </a:t>
            </a: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должны использовать этот процесс для воспитания умений и навыков: научить детей самостоятельно снимать одежду и обувь, расстегивать и застегивать пуговицы спереди, развязывать пояски, шнурки, знать порядок раздевания и аккуратно складывать снятую одежду, самостоятельно одевать на себя снятую одежду и обувь в нужном порядке. 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Формировать </a:t>
            </a:r>
            <a:r>
              <a:rPr lang="ru-RU" b="1" dirty="0">
                <a:solidFill>
                  <a:srgbClr val="FF0000"/>
                </a:solidFill>
                <a:latin typeface="Monotype Corsiva" pitchFamily="66" charset="0"/>
              </a:rPr>
              <a:t>правила поведения: 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•	раздеваться, не отвлекаться игрой;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•	аккуратно убирать одежду; помогать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товарищам</a:t>
            </a: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; 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•	соблюдать в спальне тишину.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Развивайте ориентировку в окружающем, знакомьте с различными качествами и свойствами предметов, обогащайте словарь детей.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Во время раздевания ребенка, надо следить  за несколькими детьми: одному помогайте, другому подсказывайте с чего начать раздеваться, третьему предлагайте обратиться за помощью к товарищу и т.п. Взрослые должны постоянно побуждать детей к самостоятельности.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Раздеваться ребенок должен в определенном порядке: снять платье (или рубашку), туфельки, шорты, майку, колготы или носочки. В обратной последовательности одеваться.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Если ребенок, просыпаясь после сна, бывает вялым, то нельзя громко говорить, тормошить его. Нужно дать ему немножко полежать, ласково поговорить с ним, вызвать у него желание встать.</a:t>
            </a:r>
          </a:p>
          <a:p>
            <a:pPr algn="just">
              <a:buFont typeface="Wingdings" pitchFamily="2" charset="2"/>
              <a:buChar char="Ø"/>
            </a:pPr>
            <a:endParaRPr lang="ru-RU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666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5065" y="323528"/>
            <a:ext cx="2677257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964" y="155509"/>
            <a:ext cx="6515100" cy="11176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Кормление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628" y="1499659"/>
            <a:ext cx="6777372" cy="748883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При </a:t>
            </a: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проведении кормления необходимо воспитывать следующие умения и навыки: 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•	принести стул;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•	помыть руки;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•	сесть за стол; 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•	есть аккуратно, действовать преимущественно правой рукой; 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•	есть первое и второе блюдо с хлебом; 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•	самостоятельно доставать после еды салфетку и пользоваться ею; 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•	не выходить из-за стола, не окончив еды; 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•	уметь спокойно подождать, когда воспитатель занят другим ребенком; 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•	свои просьбы выражать словами, благодарить после еды.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Прежде всего, необходимо соблюдать следующие условия: 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•Формирование навыков самообслуживания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(не делайте за </a:t>
            </a: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ребенка то, что он умеет делать сам);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•Требование к родителям: утром рационально складывать одежду ребенка;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•Удобная расстановка мебели в раздевальных комнатах, свободный подход к шкафчикам;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•Ожидание интересной прогулки детьми (сюрпризные моменты, предварительная установка, внесение атрибутов и игрушек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)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536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3016" y="6660232"/>
            <a:ext cx="3077668" cy="231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634" y="155511"/>
            <a:ext cx="6609066" cy="8376929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Прогулка </a:t>
            </a: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должна проводиться систематически. Прогулка должна обогащать детей интересными впечатлениями о природе и окружающей жизни. Ребенок получает большую возможность двигаться.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	Одевание </a:t>
            </a: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детей организуется в определенной последовательности: дети подходят к шкафчику, берут колготы, рейтузы, валенки или ботинки, садятся на диванчики, одеваются самостоятельно или с помощью взрослого. Затем берут головные уборы, кофты, которые им одевают взрослые, затем взрослые одевают детям пальто с варежками, завязывают шарфы. Одевают детей соответственно погоде.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	Во </a:t>
            </a: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время одевания разговоры с детьми следует вести о предметах одежды, приучать правильно называть одежду, некоторые ее качества (меховая шубка, синий шарфик и т.д.), учить детей употреблять некоторые слова, говорить о погоде, с чем будут играть дети на прогулке, что будут смотреть.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 	Воспитывайте </a:t>
            </a:r>
            <a:r>
              <a:rPr lang="ru-RU" b="1" dirty="0">
                <a:solidFill>
                  <a:srgbClr val="FF0000"/>
                </a:solidFill>
                <a:latin typeface="Monotype Corsiva" pitchFamily="66" charset="0"/>
              </a:rPr>
              <a:t>правила поведения: </a:t>
            </a: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вежливо обратиться с просьбой, благодарить, проходить спокойно, не толкаться.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	В </a:t>
            </a: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обращении с детьми используйте веселые шутки, стихи, например: «Шапка да шубка, вот и весь Мишутка», «Нету пальчика – пропал, в свой домишко не попал!»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	Ежедневно </a:t>
            </a: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проводите подвижную игру, игру-хоровод, гимнастические упражнения с использованием гимнастических пособий;  в зависимости от времени года, организуйте наблюдения, отвечайте на вопросы детей.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	Во </a:t>
            </a: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время прогулки регулируйте деятельность каждого ребенка, следите, чтобы дети не мерзли, другие не перегревались, следите за внешним видом детей, исправляйте неопрятность в одежде, воспитывайте потребность пользоваться носовым платком.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211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71</TotalTime>
  <Words>31</Words>
  <Application>Microsoft Office PowerPoint</Application>
  <PresentationFormat>Экран (4:3)</PresentationFormat>
  <Paragraphs>55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Calibri</vt:lpstr>
      <vt:lpstr>Franklin Gothic Book</vt:lpstr>
      <vt:lpstr>Franklin Gothic Medium</vt:lpstr>
      <vt:lpstr>Georgia</vt:lpstr>
      <vt:lpstr>Monotype Corsiva</vt:lpstr>
      <vt:lpstr>Times New Roman</vt:lpstr>
      <vt:lpstr>Wingdings</vt:lpstr>
      <vt:lpstr>Wingdings 2</vt:lpstr>
      <vt:lpstr>Трек</vt:lpstr>
      <vt:lpstr>«Методика проведения режимных процессов»</vt:lpstr>
      <vt:lpstr>Презентация PowerPoint</vt:lpstr>
      <vt:lpstr>Правила организации режимных процессов:   </vt:lpstr>
      <vt:lpstr>Умывание</vt:lpstr>
      <vt:lpstr>Организация сна</vt:lpstr>
      <vt:lpstr>Презентация PowerPoint</vt:lpstr>
      <vt:lpstr>Кормление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«Методика проведения режимных процессов»</dc:title>
  <dc:creator>c</dc:creator>
  <cp:lastModifiedBy>Sergey</cp:lastModifiedBy>
  <cp:revision>6</cp:revision>
  <dcterms:created xsi:type="dcterms:W3CDTF">2014-02-07T02:54:37Z</dcterms:created>
  <dcterms:modified xsi:type="dcterms:W3CDTF">2019-04-12T17:37:17Z</dcterms:modified>
</cp:coreProperties>
</file>