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8" r:id="rId5"/>
    <p:sldId id="267" r:id="rId6"/>
    <p:sldId id="269" r:id="rId7"/>
    <p:sldId id="270" r:id="rId8"/>
    <p:sldId id="271" r:id="rId9"/>
    <p:sldId id="272"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782" y="6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BDFBE739-BF1B-47E5-8200-0EA7E19EAA54}" type="datetimeFigureOut">
              <a:rPr lang="ru-RU" smtClean="0"/>
              <a:pPr/>
              <a:t>26.02.2017</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16276EC7-94C4-434A-B8FD-E4733F0C410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DFBE739-BF1B-47E5-8200-0EA7E19EAA54}" type="datetimeFigureOut">
              <a:rPr lang="ru-RU" smtClean="0"/>
              <a:pPr/>
              <a:t>26.02.2017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276EC7-94C4-434A-B8FD-E4733F0C410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DFBE739-BF1B-47E5-8200-0EA7E19EAA54}" type="datetimeFigureOut">
              <a:rPr lang="ru-RU" smtClean="0"/>
              <a:pPr/>
              <a:t>26.02.2017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276EC7-94C4-434A-B8FD-E4733F0C410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DFBE739-BF1B-47E5-8200-0EA7E19EAA54}" type="datetimeFigureOut">
              <a:rPr lang="ru-RU" smtClean="0"/>
              <a:pPr/>
              <a:t>26.02.2017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276EC7-94C4-434A-B8FD-E4733F0C410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DFBE739-BF1B-47E5-8200-0EA7E19EAA54}" type="datetimeFigureOut">
              <a:rPr lang="ru-RU" smtClean="0"/>
              <a:pPr/>
              <a:t>26.02.2017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276EC7-94C4-434A-B8FD-E4733F0C410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DFBE739-BF1B-47E5-8200-0EA7E19EAA54}" type="datetimeFigureOut">
              <a:rPr lang="ru-RU" smtClean="0"/>
              <a:pPr/>
              <a:t>26.02.2017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276EC7-94C4-434A-B8FD-E4733F0C410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DFBE739-BF1B-47E5-8200-0EA7E19EAA54}" type="datetimeFigureOut">
              <a:rPr lang="ru-RU" smtClean="0"/>
              <a:pPr/>
              <a:t>26.02.2017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6276EC7-94C4-434A-B8FD-E4733F0C410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DFBE739-BF1B-47E5-8200-0EA7E19EAA54}" type="datetimeFigureOut">
              <a:rPr lang="ru-RU" smtClean="0"/>
              <a:pPr/>
              <a:t>26.02.2017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6276EC7-94C4-434A-B8FD-E4733F0C410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DFBE739-BF1B-47E5-8200-0EA7E19EAA54}" type="datetimeFigureOut">
              <a:rPr lang="ru-RU" smtClean="0"/>
              <a:pPr/>
              <a:t>26.02.2017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6276EC7-94C4-434A-B8FD-E4733F0C410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DFBE739-BF1B-47E5-8200-0EA7E19EAA54}" type="datetimeFigureOut">
              <a:rPr lang="ru-RU" smtClean="0"/>
              <a:pPr/>
              <a:t>26.02.2017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276EC7-94C4-434A-B8FD-E4733F0C410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DFBE739-BF1B-47E5-8200-0EA7E19EAA54}" type="datetimeFigureOut">
              <a:rPr lang="ru-RU" smtClean="0"/>
              <a:pPr/>
              <a:t>26.02.2017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16276EC7-94C4-434A-B8FD-E4733F0C4107}"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DFBE739-BF1B-47E5-8200-0EA7E19EAA54}" type="datetimeFigureOut">
              <a:rPr lang="ru-RU" smtClean="0"/>
              <a:pPr/>
              <a:t>26.02.2017</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6276EC7-94C4-434A-B8FD-E4733F0C4107}"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 name="Рисунок 4" descr="186155793.png"/>
          <p:cNvPicPr>
            <a:picLocks noChangeAspect="1"/>
          </p:cNvPicPr>
          <p:nvPr/>
        </p:nvPicPr>
        <p:blipFill>
          <a:blip r:embed="rId2" cstate="email">
            <a:lum/>
            <a:extLst>
              <a:ext uri="{28A0092B-C50C-407E-A947-70E740481C1C}">
                <a14:useLocalDpi xmlns:a14="http://schemas.microsoft.com/office/drawing/2010/main"/>
              </a:ext>
            </a:extLst>
          </a:blip>
          <a:stretch>
            <a:fillRect/>
          </a:stretch>
        </p:blipFill>
        <p:spPr>
          <a:xfrm>
            <a:off x="3131840" y="3573016"/>
            <a:ext cx="3002023" cy="2876939"/>
          </a:xfrm>
          <a:prstGeom prst="rect">
            <a:avLst/>
          </a:prstGeom>
        </p:spPr>
      </p:pic>
      <p:sp>
        <p:nvSpPr>
          <p:cNvPr id="6" name="TextBox 5"/>
          <p:cNvSpPr txBox="1"/>
          <p:nvPr/>
        </p:nvSpPr>
        <p:spPr>
          <a:xfrm>
            <a:off x="755576" y="1268760"/>
            <a:ext cx="7704856" cy="1569660"/>
          </a:xfrm>
          <a:prstGeom prst="rect">
            <a:avLst/>
          </a:prstGeom>
          <a:noFill/>
        </p:spPr>
        <p:txBody>
          <a:bodyPr wrap="square" rtlCol="0">
            <a:spAutoFit/>
          </a:bodyPr>
          <a:lstStyle/>
          <a:p>
            <a:pPr algn="ctr"/>
            <a: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общение детей дошкольного возраста</a:t>
            </a:r>
            <a:endParaRPr lang="ru-RU"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Рисунок 1" descr="69861986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91880" y="2420888"/>
            <a:ext cx="5416370" cy="4232506"/>
          </a:xfrm>
          <a:prstGeom prst="rect">
            <a:avLst/>
          </a:prstGeom>
        </p:spPr>
      </p:pic>
      <p:sp>
        <p:nvSpPr>
          <p:cNvPr id="3" name="TextBox 2"/>
          <p:cNvSpPr txBox="1"/>
          <p:nvPr/>
        </p:nvSpPr>
        <p:spPr>
          <a:xfrm>
            <a:off x="323528" y="980728"/>
            <a:ext cx="5400600" cy="3785652"/>
          </a:xfrm>
          <a:prstGeom prst="rect">
            <a:avLst/>
          </a:prstGeom>
          <a:noFill/>
        </p:spPr>
        <p:txBody>
          <a:bodyPr wrap="square" rtlCol="0">
            <a:spAutoFit/>
          </a:bodyPr>
          <a:lstStyle/>
          <a:p>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Больше общайтесь со своими детьми, играйте с ними, уделяйте им времени, любите детей.</a:t>
            </a:r>
            <a:endPar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Рисунок 1" descr="45272766.png"/>
          <p:cNvPicPr>
            <a:picLocks noChangeAspect="1"/>
          </p:cNvPicPr>
          <p:nvPr/>
        </p:nvPicPr>
        <p:blipFill>
          <a:blip r:embed="rId2" cstate="email">
            <a:lum/>
            <a:extLst>
              <a:ext uri="{28A0092B-C50C-407E-A947-70E740481C1C}">
                <a14:useLocalDpi xmlns:a14="http://schemas.microsoft.com/office/drawing/2010/main"/>
              </a:ext>
            </a:extLst>
          </a:blip>
          <a:stretch>
            <a:fillRect/>
          </a:stretch>
        </p:blipFill>
        <p:spPr>
          <a:xfrm>
            <a:off x="3491880" y="4293096"/>
            <a:ext cx="2606396" cy="2280597"/>
          </a:xfrm>
          <a:prstGeom prst="rect">
            <a:avLst/>
          </a:prstGeom>
        </p:spPr>
      </p:pic>
      <p:sp>
        <p:nvSpPr>
          <p:cNvPr id="3" name="TextBox 2"/>
          <p:cNvSpPr txBox="1"/>
          <p:nvPr/>
        </p:nvSpPr>
        <p:spPr>
          <a:xfrm>
            <a:off x="683568" y="620688"/>
            <a:ext cx="7848872" cy="4031873"/>
          </a:xfrm>
          <a:prstGeom prst="rect">
            <a:avLst/>
          </a:prstGeom>
          <a:noFill/>
        </p:spPr>
        <p:txBody>
          <a:bodyPr wrap="square" rtlCol="0">
            <a:spAutoFit/>
          </a:bodyPr>
          <a:lstStyle/>
          <a:p>
            <a:pPr algn="just"/>
            <a:r>
              <a:rPr lang="ru-RU" sz="3200" dirty="0" smtClean="0">
                <a:latin typeface="Monotype Corsiva" pitchFamily="66" charset="0"/>
              </a:rPr>
              <a:t>        </a:t>
            </a:r>
            <a:r>
              <a:rPr lang="ru-RU" sz="3200" dirty="0" smtClean="0"/>
              <a:t>Родителям хочется видеть своего ребенка счастливым, улыбающимися, умеющими общаться с окружающими людьми. Но не всегда ребенку самому удается разобраться в сложном мире взаимоотношений со сверстникам и взрослыми. Задача взрослых – помочь ему в этом.</a:t>
            </a:r>
            <a:endParaRPr lang="ru-RU" sz="3200" dirty="0">
              <a:latin typeface="Monotype Corsiva"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395536" y="692696"/>
            <a:ext cx="5400600" cy="5324535"/>
          </a:xfrm>
          <a:prstGeom prst="rect">
            <a:avLst/>
          </a:prstGeom>
          <a:noFill/>
        </p:spPr>
        <p:txBody>
          <a:bodyPr wrap="square" rtlCol="0">
            <a:spAutoFit/>
          </a:bodyPr>
          <a:lstStyle/>
          <a:p>
            <a:pPr algn="just"/>
            <a:r>
              <a:rPr lang="ru-RU" sz="3200" dirty="0" smtClean="0"/>
              <a:t>        </a:t>
            </a:r>
            <a:r>
              <a:rPr lang="ru-RU" sz="2800" dirty="0" smtClean="0"/>
              <a:t>Большинство родителей уверены в том, что ребенку нужны теплый дом, хорошая еда, чистая одежда, хорошее образование и стараются всем этим обеспечить своих детей. Но не всегда хватает времени, душевных сил и просто знаний о том, как помочь ребенку в его трудностях, как стать не просто родителями, а настоящим другом. </a:t>
            </a:r>
            <a:endParaRPr lang="ru-RU" sz="2800" dirty="0">
              <a:latin typeface="Monotype Corsiva" pitchFamily="66" charset="0"/>
            </a:endParaRPr>
          </a:p>
        </p:txBody>
      </p:sp>
      <p:pic>
        <p:nvPicPr>
          <p:cNvPr id="4" name="Рисунок 3" descr="21655546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16809" y="1052736"/>
            <a:ext cx="3627191" cy="5229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3929058" y="733246"/>
            <a:ext cx="4966842" cy="5262979"/>
          </a:xfrm>
          <a:prstGeom prst="rect">
            <a:avLst/>
          </a:prstGeom>
          <a:noFill/>
        </p:spPr>
        <p:txBody>
          <a:bodyPr wrap="square" rtlCol="0">
            <a:spAutoFit/>
          </a:bodyPr>
          <a:lstStyle/>
          <a:p>
            <a:pPr algn="just"/>
            <a:r>
              <a:rPr lang="ru-RU" sz="2800" dirty="0" smtClean="0">
                <a:latin typeface="Times New Roman" pitchFamily="18" charset="0"/>
                <a:cs typeface="Times New Roman" pitchFamily="18" charset="0"/>
              </a:rPr>
              <a:t>Отдельно хотелось бы рассмотреть типичные трудности в общении дошкольника – замкнутость, застенчивость, конфликтность, агрессивность. Среди причин личностных проблем ребенка могут быть психофизиологические, соматические, наследственные, а также неблагополучные отношения в семье. </a:t>
            </a:r>
          </a:p>
        </p:txBody>
      </p:sp>
      <p:pic>
        <p:nvPicPr>
          <p:cNvPr id="3" name="Рисунок 2" descr="907832835.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1052736"/>
            <a:ext cx="4023987" cy="55463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827584" y="404664"/>
            <a:ext cx="7560840" cy="707886"/>
          </a:xfrm>
          <a:prstGeom prst="rect">
            <a:avLst/>
          </a:prstGeom>
          <a:noFill/>
        </p:spPr>
        <p:txBody>
          <a:bodyPr wrap="square" rtlCol="0">
            <a:spAutoFit/>
          </a:bodyPr>
          <a:lstStyle/>
          <a:p>
            <a:pPr algn="ct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Советы родителям:</a:t>
            </a:r>
            <a:endParaRPr lang="ru-RU" sz="4000" dirty="0">
              <a:latin typeface="Monotype Corsiva" pitchFamily="66" charset="0"/>
            </a:endParaRPr>
          </a:p>
        </p:txBody>
      </p:sp>
      <p:sp>
        <p:nvSpPr>
          <p:cNvPr id="3" name="TextBox 2"/>
          <p:cNvSpPr txBox="1"/>
          <p:nvPr/>
        </p:nvSpPr>
        <p:spPr>
          <a:xfrm>
            <a:off x="323528" y="980728"/>
            <a:ext cx="8460432" cy="5632311"/>
          </a:xfrm>
          <a:prstGeom prst="rect">
            <a:avLst/>
          </a:prstGeom>
          <a:noFill/>
        </p:spPr>
        <p:txBody>
          <a:bodyPr wrap="square" rtlCol="0">
            <a:spAutoFit/>
          </a:bodyPr>
          <a:lstStyle/>
          <a:p>
            <a:pPr algn="just"/>
            <a:r>
              <a:rPr lang="ru-RU" sz="2000" b="1" dirty="0" smtClean="0"/>
              <a:t>Советы родителям по формированию адекватной самооценки:</a:t>
            </a:r>
            <a:endParaRPr lang="ru-RU" sz="2000" dirty="0" smtClean="0"/>
          </a:p>
          <a:p>
            <a:pPr algn="just"/>
            <a:r>
              <a:rPr lang="ru-RU" sz="2000" dirty="0" smtClean="0"/>
              <a:t>- не оберегайте своего ребенка от повседневных дел, не стремитесь решать за него все проблемы, но и не перегружайте его тем, что ему непосильно. Пусть ребенок выполняет доступные ему задания и получает удовлетворение от сделанного;</a:t>
            </a:r>
          </a:p>
          <a:p>
            <a:pPr algn="just"/>
            <a:r>
              <a:rPr lang="ru-RU" sz="2000" dirty="0" smtClean="0"/>
              <a:t>- не перехваливайте ребенка, но и не забывайте поощрить его, когда он этого заслуживает. Помните, что похвала так же, как и наказание, должна быть соизмерима с поступком;</a:t>
            </a:r>
          </a:p>
          <a:p>
            <a:pPr algn="just"/>
            <a:r>
              <a:rPr lang="ru-RU" sz="2000" dirty="0" smtClean="0"/>
              <a:t>- поощряйте в ребенке инициативу. Пусть он будет лидером всех начинаний, но также покажите, что другие могут быть в чем-то лучше его;</a:t>
            </a:r>
          </a:p>
          <a:p>
            <a:pPr algn="just"/>
            <a:r>
              <a:rPr lang="ru-RU" sz="2000" dirty="0" smtClean="0"/>
              <a:t>- не забывайте поощрять и других в присутствии ребенка. Подчеркните достоинства другого и покажите, что ваш ребенок может также достичь этого;</a:t>
            </a:r>
          </a:p>
          <a:p>
            <a:pPr algn="just"/>
            <a:r>
              <a:rPr lang="ru-RU" sz="2000" dirty="0" smtClean="0"/>
              <a:t>- показывайте своим примером адекватность отношения к успехам и неудачам. Оценивайте вслух свои возможности и результаты дела;</a:t>
            </a:r>
          </a:p>
          <a:p>
            <a:pPr algn="just"/>
            <a:r>
              <a:rPr lang="ru-RU" sz="2000" dirty="0" smtClean="0"/>
              <a:t>- не сравнивайте ребенка с другими детьми. Сравнивайте его с самим собой </a:t>
            </a:r>
            <a:r>
              <a:rPr lang="ru-RU" sz="2000" i="1" dirty="0" smtClean="0"/>
              <a:t>(тем, каким он был вчера и, возможно, будет завтра)</a:t>
            </a:r>
            <a:r>
              <a:rPr lang="ru-RU" sz="2000" dirty="0" smtClean="0"/>
              <a:t>.</a:t>
            </a:r>
            <a:endParaRPr lang="ru-RU"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79512" y="917912"/>
            <a:ext cx="8784976" cy="5940088"/>
          </a:xfrm>
          <a:prstGeom prst="rect">
            <a:avLst/>
          </a:prstGeom>
          <a:noFill/>
        </p:spPr>
        <p:txBody>
          <a:bodyPr wrap="square" rtlCol="0">
            <a:spAutoFit/>
          </a:bodyPr>
          <a:lstStyle/>
          <a:p>
            <a:pPr algn="just"/>
            <a:r>
              <a:rPr lang="ru-RU" sz="2000" b="1" dirty="0" smtClean="0"/>
              <a:t>Принципы общения с агрессивным ребенком:</a:t>
            </a:r>
            <a:endParaRPr lang="ru-RU" sz="2000" dirty="0" smtClean="0"/>
          </a:p>
          <a:p>
            <a:pPr algn="just"/>
            <a:r>
              <a:rPr lang="ru-RU" sz="2000" dirty="0" smtClean="0"/>
              <a:t>- для начала поймите причины, лежащие в основе агрессивного поведения ребенка: он может привлекать к себе внимание, возможна разрядка накопившейся энергии, стремление завоевать авторитет, используя для этого не самые лучшие средства;</a:t>
            </a:r>
          </a:p>
          <a:p>
            <a:pPr algn="just"/>
            <a:r>
              <a:rPr lang="ru-RU" sz="2000" dirty="0" smtClean="0"/>
              <a:t>- помните, что запрет, физическое наказание и повышение голоса – самые неэффективные способы преодоления агрессивности;</a:t>
            </a:r>
          </a:p>
          <a:p>
            <a:pPr algn="just"/>
            <a:r>
              <a:rPr lang="ru-RU" sz="2000" dirty="0" smtClean="0"/>
              <a:t>- дайте ребенку возможность выплеснуть свою агрессивность, сместите ее на другие объекты. Разрешите ему поколотить подушку, помахать игрушечной саблей, разорвать на мелкие кусочки рисунок того объекта, который вызывает злость. Вы заметите, что в реальной жизни агрессивность ребенка снизилась;</a:t>
            </a:r>
          </a:p>
          <a:p>
            <a:pPr algn="just"/>
            <a:r>
              <a:rPr lang="ru-RU" sz="2000" dirty="0" smtClean="0"/>
              <a:t>- показывайте ребенку пример миролюбивого поведения. Не обостряйте и не провоцируйте конфликт, не допускайте при ребенке вспышек гнева или нелестные высказывания о своих друзьях или коллегах, строя планы «мести»;</a:t>
            </a:r>
          </a:p>
          <a:p>
            <a:pPr algn="just"/>
            <a:r>
              <a:rPr lang="ru-RU" sz="2000" dirty="0" smtClean="0"/>
              <a:t>- пусть ваш ребенок в каждый момент времени чувствует, что вы любите, цените и понимаете его. Не стесняйтесь лишний раз его приласкать или пожалеть. Пусть он видит, что нужен и важен для вас.</a:t>
            </a:r>
            <a:endParaRPr lang="ru-RU" sz="2000" dirty="0"/>
          </a:p>
        </p:txBody>
      </p:sp>
      <p:sp>
        <p:nvSpPr>
          <p:cNvPr id="3" name="TextBox 2"/>
          <p:cNvSpPr txBox="1"/>
          <p:nvPr/>
        </p:nvSpPr>
        <p:spPr>
          <a:xfrm>
            <a:off x="1331640" y="404664"/>
            <a:ext cx="6804248" cy="707886"/>
          </a:xfrm>
          <a:prstGeom prst="rect">
            <a:avLst/>
          </a:prstGeom>
          <a:noFill/>
        </p:spPr>
        <p:txBody>
          <a:bodyPr wrap="square" rtlCol="0">
            <a:spAutoFit/>
          </a:bodyPr>
          <a:lstStyle/>
          <a:p>
            <a:pPr algn="ct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Советы родителям:</a:t>
            </a:r>
            <a:endParaRPr lang="ru-RU" sz="4000" dirty="0">
              <a:latin typeface="Monotype Corsiva"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79512" y="764704"/>
            <a:ext cx="8604448" cy="5909310"/>
          </a:xfrm>
          <a:prstGeom prst="rect">
            <a:avLst/>
          </a:prstGeom>
          <a:noFill/>
        </p:spPr>
        <p:txBody>
          <a:bodyPr wrap="square" rtlCol="0">
            <a:spAutoFit/>
          </a:bodyPr>
          <a:lstStyle/>
          <a:p>
            <a:pPr algn="just"/>
            <a:r>
              <a:rPr lang="ru-RU" b="1" dirty="0" smtClean="0"/>
              <a:t>Как строить взаимоотношения с конфликтными детьми</a:t>
            </a:r>
            <a:endParaRPr lang="ru-RU" dirty="0" smtClean="0"/>
          </a:p>
          <a:p>
            <a:pPr algn="just"/>
            <a:r>
              <a:rPr lang="ru-RU" dirty="0" smtClean="0"/>
              <a:t>- сдерживайте стремления ребенка провоцировать ссоры с другими. Надо обращать внимание на недружелюбные взгляды друг на друга или бормотания чего-либо с обидой себе под нос. Конечно, у всех родителей бывают моменты, когда нет времени или сил контролировать детей. И тогда чаще всего разражаются «бури»;</a:t>
            </a:r>
          </a:p>
          <a:p>
            <a:pPr algn="just"/>
            <a:r>
              <a:rPr lang="ru-RU" dirty="0" smtClean="0"/>
              <a:t>- не стремитесь прекратить ссору, обвинив другого ребенка в ее возникновении и защищая своего. Старайтесь объективно разобраться в причинах ее возникновения;</a:t>
            </a:r>
          </a:p>
          <a:p>
            <a:pPr algn="just"/>
            <a:r>
              <a:rPr lang="ru-RU" dirty="0" smtClean="0"/>
              <a:t>- после конфликта обговорите с ребенком причину его возникновения, определите неправильные действия вашего ребенка, которые привели к конфликту. Попытайтесь найти иные возможности способы выхода из конфликтной ситуации;</a:t>
            </a:r>
          </a:p>
          <a:p>
            <a:pPr algn="just"/>
            <a:r>
              <a:rPr lang="ru-RU" dirty="0" smtClean="0"/>
              <a:t>- не обсуждайте при ребенке проблемы его поведения. Он может утвердиться в мысли о том, что конфликты неизбежны, и будет продолжать провоцировать их;</a:t>
            </a:r>
          </a:p>
          <a:p>
            <a:pPr algn="just"/>
            <a:r>
              <a:rPr lang="ru-RU" dirty="0" smtClean="0"/>
              <a:t>- не всегда следует вмешиваться в ссоры детей. Например, когда два мальчика в ходе игры что-то не поделили и начали ссориться, лучше понаблюдать за этим конфликтом, но не вмешиваться в него – дети сами могут найти общий язык, и при этом они учатся общаться друг с другом. Если же во время ссор один из них всегда побеждает, а другой выступает «жертвой», следует прервать такую игру, чтобы предотвратить формирование робости у побежденного.</a:t>
            </a:r>
            <a:endParaRPr lang="ru-RU" dirty="0"/>
          </a:p>
        </p:txBody>
      </p:sp>
      <p:sp>
        <p:nvSpPr>
          <p:cNvPr id="3" name="TextBox 2"/>
          <p:cNvSpPr txBox="1"/>
          <p:nvPr/>
        </p:nvSpPr>
        <p:spPr>
          <a:xfrm>
            <a:off x="1331640" y="260648"/>
            <a:ext cx="6264696" cy="523220"/>
          </a:xfrm>
          <a:prstGeom prst="rect">
            <a:avLst/>
          </a:prstGeom>
          <a:noFill/>
        </p:spPr>
        <p:txBody>
          <a:bodyPr wrap="square" rtlCol="0">
            <a:spAutoFit/>
          </a:bodyPr>
          <a:lstStyle/>
          <a:p>
            <a:pPr algn="ct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Советы родителям:</a:t>
            </a:r>
            <a:endParaRPr lang="ru-RU" sz="2800" dirty="0">
              <a:latin typeface="Monotype Corsiva"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395536" y="1340768"/>
            <a:ext cx="8352928" cy="5016758"/>
          </a:xfrm>
          <a:prstGeom prst="rect">
            <a:avLst/>
          </a:prstGeom>
          <a:noFill/>
        </p:spPr>
        <p:txBody>
          <a:bodyPr wrap="square" rtlCol="0">
            <a:spAutoFit/>
          </a:bodyPr>
          <a:lstStyle/>
          <a:p>
            <a:pPr algn="just"/>
            <a:r>
              <a:rPr lang="ru-RU" sz="2000" b="1" dirty="0" smtClean="0"/>
              <a:t>Застенчивые дети</a:t>
            </a:r>
            <a:endParaRPr lang="ru-RU" sz="2000" dirty="0" smtClean="0"/>
          </a:p>
          <a:p>
            <a:pPr algn="just"/>
            <a:r>
              <a:rPr lang="ru-RU" sz="2000" dirty="0" smtClean="0"/>
              <a:t>Последствия:</a:t>
            </a:r>
          </a:p>
          <a:p>
            <a:pPr algn="just"/>
            <a:r>
              <a:rPr lang="ru-RU" sz="2000" dirty="0" smtClean="0"/>
              <a:t>- препятствует тому, чтобы встречаться с новыми людьми, заводить друзей и получать удовольствие от приятного общения;</a:t>
            </a:r>
          </a:p>
          <a:p>
            <a:pPr algn="just"/>
            <a:r>
              <a:rPr lang="ru-RU" sz="2000" dirty="0" smtClean="0"/>
              <a:t>- удерживает человека от выражения своего мнения и отстаивания своих прав;</a:t>
            </a:r>
          </a:p>
          <a:p>
            <a:pPr algn="just"/>
            <a:r>
              <a:rPr lang="ru-RU" sz="2000" dirty="0" smtClean="0"/>
              <a:t>- не дает другим людям возможности оценить положительные качества человека;</a:t>
            </a:r>
          </a:p>
          <a:p>
            <a:pPr algn="just"/>
            <a:r>
              <a:rPr lang="ru-RU" sz="2000" dirty="0" smtClean="0"/>
              <a:t>- усугубляет чрезмерную сосредоточенность на себе и своем поведении;</a:t>
            </a:r>
          </a:p>
          <a:p>
            <a:pPr algn="just"/>
            <a:r>
              <a:rPr lang="ru-RU" sz="2000" dirty="0" smtClean="0"/>
              <a:t>- мешает ясно мыслить и эффективно общаться;</a:t>
            </a:r>
          </a:p>
          <a:p>
            <a:pPr algn="just"/>
            <a:r>
              <a:rPr lang="ru-RU" sz="2000" dirty="0" smtClean="0"/>
              <a:t>- сопровождается переживаниями одиночества, тревоги и депрессии.</a:t>
            </a:r>
          </a:p>
          <a:p>
            <a:pPr algn="just"/>
            <a:r>
              <a:rPr lang="ru-RU" sz="2000" dirty="0" smtClean="0"/>
              <a:t>Помощь ребенку в преодолении застенчивости – разрешима, пока ребенок еще маленький. Т. к. с возрастом у застенчивого ребенка складывается определенный стиль поведения, он начинает отдавать себе отчет в этом своем «недостатке».</a:t>
            </a:r>
            <a:endParaRPr lang="ru-RU" sz="2000" dirty="0"/>
          </a:p>
        </p:txBody>
      </p:sp>
      <p:sp>
        <p:nvSpPr>
          <p:cNvPr id="3" name="TextBox 2"/>
          <p:cNvSpPr txBox="1"/>
          <p:nvPr/>
        </p:nvSpPr>
        <p:spPr>
          <a:xfrm>
            <a:off x="1259632" y="404664"/>
            <a:ext cx="6912768" cy="707886"/>
          </a:xfrm>
          <a:prstGeom prst="rect">
            <a:avLst/>
          </a:prstGeom>
          <a:noFill/>
        </p:spPr>
        <p:txBody>
          <a:bodyPr wrap="square" rtlCol="0">
            <a:spAutoFit/>
          </a:bodyPr>
          <a:lstStyle/>
          <a:p>
            <a:pPr algn="ct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Советы родителям:</a:t>
            </a:r>
            <a:endParaRPr lang="ru-RU" sz="4000" dirty="0">
              <a:latin typeface="Monotype Corsiva"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323528" y="1412776"/>
            <a:ext cx="8496944" cy="5262979"/>
          </a:xfrm>
          <a:prstGeom prst="rect">
            <a:avLst/>
          </a:prstGeom>
          <a:noFill/>
        </p:spPr>
        <p:txBody>
          <a:bodyPr wrap="square" rtlCol="0">
            <a:spAutoFit/>
          </a:bodyPr>
          <a:lstStyle/>
          <a:p>
            <a:pPr algn="just"/>
            <a:r>
              <a:rPr lang="ru-RU" sz="2400" b="1" dirty="0" smtClean="0"/>
              <a:t>Советы родителям замкнутых детей:</a:t>
            </a:r>
            <a:endParaRPr lang="ru-RU" sz="2400" dirty="0" smtClean="0"/>
          </a:p>
          <a:p>
            <a:pPr algn="just"/>
            <a:r>
              <a:rPr lang="ru-RU" sz="2400" dirty="0" smtClean="0"/>
              <a:t>Замкнутый ребенок в отличие от застенчивого не хочет и не знает, как общаться.</a:t>
            </a:r>
          </a:p>
          <a:p>
            <a:pPr algn="just"/>
            <a:r>
              <a:rPr lang="ru-RU" sz="2400" dirty="0" smtClean="0"/>
              <a:t>- расширяйте круг общения вашего ребенка, приводите его в новые места и знакомьте с новыми людьми;</a:t>
            </a:r>
          </a:p>
          <a:p>
            <a:pPr algn="just"/>
            <a:r>
              <a:rPr lang="ru-RU" sz="2400" dirty="0" smtClean="0"/>
              <a:t>- подчеркивайте преимущества и полезность общения, рассказывайте ребенку, что нового и интересного вы узнали, а также какое удовольствие получили, общаясь с тем или иным человеком;</a:t>
            </a:r>
          </a:p>
          <a:p>
            <a:pPr algn="just"/>
            <a:r>
              <a:rPr lang="ru-RU" sz="2400" dirty="0" smtClean="0"/>
              <a:t>- стремитесь сами стать для ребенка примером эффективно общающегося человека;</a:t>
            </a:r>
          </a:p>
          <a:p>
            <a:pPr algn="just"/>
            <a:r>
              <a:rPr lang="ru-RU" sz="2400" dirty="0" smtClean="0"/>
              <a:t>- если вы заметили, что, несмотря на ваши усилия, ребенок становится все более замкнутым и отстраненным, обратитесь за квалифицированной помощью.</a:t>
            </a:r>
            <a:endParaRPr lang="ru-RU" sz="2400" dirty="0"/>
          </a:p>
        </p:txBody>
      </p:sp>
      <p:sp>
        <p:nvSpPr>
          <p:cNvPr id="3" name="TextBox 2"/>
          <p:cNvSpPr txBox="1"/>
          <p:nvPr/>
        </p:nvSpPr>
        <p:spPr>
          <a:xfrm>
            <a:off x="1259632" y="548680"/>
            <a:ext cx="6624736" cy="707886"/>
          </a:xfrm>
          <a:prstGeom prst="rect">
            <a:avLst/>
          </a:prstGeom>
          <a:noFill/>
        </p:spPr>
        <p:txBody>
          <a:bodyPr wrap="square" rtlCol="0">
            <a:spAutoFit/>
          </a:bodyPr>
          <a:lstStyle/>
          <a:p>
            <a:pPr algn="ct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Советы родителям:</a:t>
            </a:r>
            <a:endParaRPr lang="ru-RU" sz="4000" dirty="0">
              <a:latin typeface="Monotype Corsiva" pitchFamily="66"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127</TotalTime>
  <Words>967</Words>
  <Application>Microsoft Office PowerPoint</Application>
  <PresentationFormat>Экран (4:3)</PresentationFormat>
  <Paragraphs>44</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Calibri</vt:lpstr>
      <vt:lpstr>Constantia</vt:lpstr>
      <vt:lpstr>Monotype Corsiva</vt:lpstr>
      <vt:lpstr>Times New Roman</vt:lpstr>
      <vt:lpstr>Wingdings 2</vt:lpstr>
      <vt:lpstr>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Тася</dc:creator>
  <cp:lastModifiedBy>Sergey</cp:lastModifiedBy>
  <cp:revision>18</cp:revision>
  <dcterms:created xsi:type="dcterms:W3CDTF">2012-11-09T00:13:44Z</dcterms:created>
  <dcterms:modified xsi:type="dcterms:W3CDTF">2017-02-26T12:16:03Z</dcterms:modified>
</cp:coreProperties>
</file>