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918" y="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ru-RU"/>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ru-RU"/>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ru-RU"/>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047A2F2-8F64-4456-9D04-9A874121F510}" type="slidenum">
              <a:rPr lang="ru-RU"/>
              <a:pPr/>
              <a:t>‹#›</a:t>
            </a:fld>
            <a:endParaRPr lang="ru-RU"/>
          </a:p>
        </p:txBody>
      </p:sp>
    </p:spTree>
    <p:extLst>
      <p:ext uri="{BB962C8B-B14F-4D97-AF65-F5344CB8AC3E}">
        <p14:creationId xmlns:p14="http://schemas.microsoft.com/office/powerpoint/2010/main" val="1101211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8FD074D0-6219-4C9D-B389-56207013279C}" type="slidenum">
              <a:rPr lang="ru-RU"/>
              <a:pPr/>
              <a:t>‹#›</a:t>
            </a:fld>
            <a:endParaRPr lang="ru-RU"/>
          </a:p>
        </p:txBody>
      </p:sp>
    </p:spTree>
    <p:extLst>
      <p:ext uri="{BB962C8B-B14F-4D97-AF65-F5344CB8AC3E}">
        <p14:creationId xmlns:p14="http://schemas.microsoft.com/office/powerpoint/2010/main" val="2311969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B9DFD9F4-EFEF-47D9-96DA-193B8F9F562D}" type="slidenum">
              <a:rPr lang="ru-RU"/>
              <a:pPr/>
              <a:t>‹#›</a:t>
            </a:fld>
            <a:endParaRPr lang="ru-RU"/>
          </a:p>
        </p:txBody>
      </p:sp>
    </p:spTree>
    <p:extLst>
      <p:ext uri="{BB962C8B-B14F-4D97-AF65-F5344CB8AC3E}">
        <p14:creationId xmlns:p14="http://schemas.microsoft.com/office/powerpoint/2010/main" val="2355669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75371756-9D0D-49AC-9C03-0316382B85BA}" type="slidenum">
              <a:rPr lang="ru-RU"/>
              <a:pPr/>
              <a:t>‹#›</a:t>
            </a:fld>
            <a:endParaRPr lang="ru-RU"/>
          </a:p>
        </p:txBody>
      </p:sp>
    </p:spTree>
    <p:extLst>
      <p:ext uri="{BB962C8B-B14F-4D97-AF65-F5344CB8AC3E}">
        <p14:creationId xmlns:p14="http://schemas.microsoft.com/office/powerpoint/2010/main" val="3447986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27388EEE-EA4B-4062-AA24-FC7BF9B1DCEF}" type="slidenum">
              <a:rPr lang="ru-RU"/>
              <a:pPr/>
              <a:t>‹#›</a:t>
            </a:fld>
            <a:endParaRPr lang="ru-RU"/>
          </a:p>
        </p:txBody>
      </p:sp>
    </p:spTree>
    <p:extLst>
      <p:ext uri="{BB962C8B-B14F-4D97-AF65-F5344CB8AC3E}">
        <p14:creationId xmlns:p14="http://schemas.microsoft.com/office/powerpoint/2010/main" val="293058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fld id="{BAEDFF4A-7F59-42BC-B5D8-832CD31DEE19}" type="slidenum">
              <a:rPr lang="ru-RU"/>
              <a:pPr/>
              <a:t>‹#›</a:t>
            </a:fld>
            <a:endParaRPr lang="ru-RU"/>
          </a:p>
        </p:txBody>
      </p:sp>
    </p:spTree>
    <p:extLst>
      <p:ext uri="{BB962C8B-B14F-4D97-AF65-F5344CB8AC3E}">
        <p14:creationId xmlns:p14="http://schemas.microsoft.com/office/powerpoint/2010/main" val="197289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12D7A2CD-DE09-4671-8BF4-039D18F6AAAF}" type="slidenum">
              <a:rPr lang="ru-RU"/>
              <a:pPr/>
              <a:t>‹#›</a:t>
            </a:fld>
            <a:endParaRPr lang="ru-RU"/>
          </a:p>
        </p:txBody>
      </p:sp>
    </p:spTree>
    <p:extLst>
      <p:ext uri="{BB962C8B-B14F-4D97-AF65-F5344CB8AC3E}">
        <p14:creationId xmlns:p14="http://schemas.microsoft.com/office/powerpoint/2010/main" val="1478847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fld id="{FF9A6F67-8EBC-4EF1-8DAB-D3AB852E2EB8}" type="slidenum">
              <a:rPr lang="ru-RU"/>
              <a:pPr/>
              <a:t>‹#›</a:t>
            </a:fld>
            <a:endParaRPr lang="ru-RU"/>
          </a:p>
        </p:txBody>
      </p:sp>
    </p:spTree>
    <p:extLst>
      <p:ext uri="{BB962C8B-B14F-4D97-AF65-F5344CB8AC3E}">
        <p14:creationId xmlns:p14="http://schemas.microsoft.com/office/powerpoint/2010/main" val="3434220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fld id="{A2C01FC3-B54B-4F81-9744-3DD71BB3FC88}" type="slidenum">
              <a:rPr lang="ru-RU"/>
              <a:pPr/>
              <a:t>‹#›</a:t>
            </a:fld>
            <a:endParaRPr lang="ru-RU"/>
          </a:p>
        </p:txBody>
      </p:sp>
    </p:spTree>
    <p:extLst>
      <p:ext uri="{BB962C8B-B14F-4D97-AF65-F5344CB8AC3E}">
        <p14:creationId xmlns:p14="http://schemas.microsoft.com/office/powerpoint/2010/main" val="2932022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fld id="{AAB10F54-11DC-41CF-9AB5-3D051A8A1AC1}" type="slidenum">
              <a:rPr lang="ru-RU"/>
              <a:pPr/>
              <a:t>‹#›</a:t>
            </a:fld>
            <a:endParaRPr lang="ru-RU"/>
          </a:p>
        </p:txBody>
      </p:sp>
    </p:spTree>
    <p:extLst>
      <p:ext uri="{BB962C8B-B14F-4D97-AF65-F5344CB8AC3E}">
        <p14:creationId xmlns:p14="http://schemas.microsoft.com/office/powerpoint/2010/main" val="1368328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72978990-699A-415A-9A29-00666EFF3AE9}" type="slidenum">
              <a:rPr lang="ru-RU"/>
              <a:pPr/>
              <a:t>‹#›</a:t>
            </a:fld>
            <a:endParaRPr lang="ru-RU"/>
          </a:p>
        </p:txBody>
      </p:sp>
    </p:spTree>
    <p:extLst>
      <p:ext uri="{BB962C8B-B14F-4D97-AF65-F5344CB8AC3E}">
        <p14:creationId xmlns:p14="http://schemas.microsoft.com/office/powerpoint/2010/main" val="83717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fld id="{334B0388-0B34-482E-B5B9-F1F4141B4401}" type="slidenum">
              <a:rPr lang="ru-RU"/>
              <a:pPr/>
              <a:t>‹#›</a:t>
            </a:fld>
            <a:endParaRPr lang="ru-RU"/>
          </a:p>
        </p:txBody>
      </p:sp>
    </p:spTree>
    <p:extLst>
      <p:ext uri="{BB962C8B-B14F-4D97-AF65-F5344CB8AC3E}">
        <p14:creationId xmlns:p14="http://schemas.microsoft.com/office/powerpoint/2010/main" val="2228223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CCCC"/>
            </a:gs>
            <a:gs pos="50000">
              <a:schemeClr val="bg1"/>
            </a:gs>
            <a:gs pos="100000">
              <a:srgbClr val="FFCCC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0E2402D-D6B7-40E0-AAFC-2D57266E7122}"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image" Target="http://www.za-partoi.ru/core/utils/blob.php?blobid=1541&amp;w=227&amp;h=208&amp;i=1" TargetMode="External"/><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http://www.za-partoi.ru/core/utils/blob.php?blobid=1542&amp;w=237&amp;h=203&amp;i=1" TargetMode="External"/><Relationship Id="rId4" Type="http://schemas.openxmlformats.org/officeDocument/2006/relationships/image" Target="../media/image15.jpeg"/></Relationships>
</file>

<file path=ppt/slides/_rels/slide16.xml.rels><?xml version="1.0" encoding="UTF-8" standalone="yes"?>
<Relationships xmlns="http://schemas.openxmlformats.org/package/2006/relationships"><Relationship Id="rId3" Type="http://schemas.openxmlformats.org/officeDocument/2006/relationships/image" Target="http://www.za-partoi.ru/core/utils/blob.php?blobid=1541&amp;w=227&amp;h=208&amp;i=1" TargetMode="External"/><Relationship Id="rId2" Type="http://schemas.openxmlformats.org/officeDocument/2006/relationships/image" Target="../media/image14.jpeg"/><Relationship Id="rId1" Type="http://schemas.openxmlformats.org/officeDocument/2006/relationships/slideLayout" Target="../slideLayouts/slideLayout2.xml"/><Relationship Id="rId5" Type="http://schemas.openxmlformats.org/officeDocument/2006/relationships/image" Target="http://www.za-partoi.ru/core/utils/blob.php?blobid=1542&amp;w=237&amp;h=203&amp;i=1" TargetMode="External"/><Relationship Id="rId4" Type="http://schemas.openxmlformats.org/officeDocument/2006/relationships/image" Target="../media/image15.jpeg"/></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http://www.za-partoi.ru/core/utils/blob.php?blobid=1535&amp;w=205&amp;h=205&amp;i=1" TargetMode="External"/><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http://www.za-partoi.ru/core/utils/blob.php?blobid=1536&amp;w=197&amp;h=197&amp;i=1" TargetMode="Externa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900113" y="1700213"/>
            <a:ext cx="72009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ru-RU" sz="4000" b="1"/>
              <a:t>Комплекс упражнений «Гимнастика мозга»</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0" y="0"/>
            <a:ext cx="8820150"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i="1"/>
              <a:t>«Думающий колпак»</a:t>
            </a:r>
          </a:p>
          <a:p>
            <a:pPr eaLnBrk="1" hangingPunct="1"/>
            <a:r>
              <a:rPr lang="ru-RU" b="1"/>
              <a:t>Можно выполнять стоя и сидя.</a:t>
            </a:r>
          </a:p>
          <a:p>
            <a:pPr lvl="1" eaLnBrk="1" hangingPunct="1"/>
            <a:r>
              <a:rPr lang="ru-RU" b="1"/>
              <a:t>Держите голову прямо, не напрягая шею и подбородок. </a:t>
            </a:r>
          </a:p>
          <a:p>
            <a:pPr lvl="1" eaLnBrk="1" hangingPunct="1"/>
            <a:r>
              <a:rPr lang="ru-RU" b="1"/>
              <a:t>Возьмитесь руками за уши таким образом, чтобы большой палец оказался с тыльной стороны уха, а остальные пальцы – спереди. </a:t>
            </a:r>
          </a:p>
          <a:p>
            <a:pPr lvl="1" eaLnBrk="1" hangingPunct="1"/>
            <a:r>
              <a:rPr lang="ru-RU" b="1"/>
              <a:t>Массируйте уши сверху вниз, чуть разворачивая их в сторону затылка. </a:t>
            </a:r>
          </a:p>
          <a:p>
            <a:pPr lvl="1" eaLnBrk="1" hangingPunct="1"/>
            <a:r>
              <a:rPr lang="ru-RU" b="1"/>
              <a:t>Дойдя до мочки, мягко помассируйте ее. Повторите упражнение 4 раза. </a:t>
            </a:r>
          </a:p>
          <a:p>
            <a:pPr eaLnBrk="1" hangingPunct="1"/>
            <a:r>
              <a:rPr lang="ru-RU" b="1"/>
              <a:t>Эти движения обостряют слух, помогают работе кратковременной памяти, повышают умственные и физические способности. Кстати, они отлично улучшают равновесие.</a:t>
            </a:r>
          </a:p>
          <a:p>
            <a:pPr eaLnBrk="1" hangingPunct="1"/>
            <a:r>
              <a:rPr lang="ru-RU" b="1"/>
              <a:t>По мнению психологов, «думающий колпак» </a:t>
            </a:r>
          </a:p>
          <a:p>
            <a:pPr eaLnBrk="1" hangingPunct="1"/>
            <a:r>
              <a:rPr lang="ru-RU" b="1"/>
              <a:t>будет полезен школьникам перед </a:t>
            </a:r>
          </a:p>
          <a:p>
            <a:pPr eaLnBrk="1" hangingPunct="1"/>
            <a:r>
              <a:rPr lang="ru-RU" b="1"/>
              <a:t>началом уроков, так как поможет </a:t>
            </a:r>
          </a:p>
          <a:p>
            <a:pPr eaLnBrk="1" hangingPunct="1"/>
            <a:r>
              <a:rPr lang="ru-RU" b="1"/>
              <a:t>быстро сконцентрировать внимание. </a:t>
            </a:r>
          </a:p>
          <a:p>
            <a:pPr eaLnBrk="1" hangingPunct="1"/>
            <a:r>
              <a:rPr lang="ru-RU" b="1"/>
              <a:t>Упражнение также весьма кстати </a:t>
            </a:r>
          </a:p>
          <a:p>
            <a:pPr eaLnBrk="1" hangingPunct="1"/>
            <a:r>
              <a:rPr lang="ru-RU" b="1"/>
              <a:t>перед публичными выступлениями и </a:t>
            </a:r>
          </a:p>
          <a:p>
            <a:pPr eaLnBrk="1" hangingPunct="1"/>
            <a:r>
              <a:rPr lang="ru-RU" b="1"/>
              <a:t>для сосредоточения при работе с </a:t>
            </a:r>
          </a:p>
          <a:p>
            <a:pPr eaLnBrk="1" hangingPunct="1"/>
            <a:r>
              <a:rPr lang="ru-RU" b="1"/>
              <a:t>компьютером.</a:t>
            </a:r>
          </a:p>
          <a:p>
            <a:pPr eaLnBrk="1" hangingPunct="1">
              <a:spcBef>
                <a:spcPct val="50000"/>
              </a:spcBef>
            </a:pPr>
            <a:endParaRPr lang="ru-RU"/>
          </a:p>
        </p:txBody>
      </p:sp>
      <p:pic>
        <p:nvPicPr>
          <p:cNvPr id="11267"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364163" y="2636838"/>
            <a:ext cx="3529012" cy="351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0" y="188913"/>
            <a:ext cx="9144000" cy="613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Зарядись энергией</a:t>
            </a:r>
          </a:p>
          <a:p>
            <a:pPr eaLnBrk="1" hangingPunct="1"/>
            <a:r>
              <a:rPr lang="ru-RU" b="1"/>
              <a:t>«Заземлитель». Оно понадобится с началом учебного года, чтобы уметь максимально сконцентрировать энергию на выполнении работы.</a:t>
            </a:r>
            <a:br>
              <a:rPr lang="ru-RU" b="1"/>
            </a:br>
            <a:r>
              <a:rPr lang="ru-RU" b="1"/>
              <a:t>Движения снимают напряжение поясничных мышц, улучшают зрение, нормализуют дыхание. Это способствует повышению концентрации внимания, актуализирует кратковременную память, развивает математические навыки, логику.</a:t>
            </a:r>
          </a:p>
          <a:p>
            <a:pPr eaLnBrk="1" hangingPunct="1"/>
            <a:r>
              <a:rPr lang="ru-RU" b="1"/>
              <a:t>Встаньте, расставив ноги на ширине плеч, руки на поясе.</a:t>
            </a:r>
          </a:p>
          <a:p>
            <a:pPr eaLnBrk="1" hangingPunct="1"/>
            <a:r>
              <a:rPr lang="ru-RU" b="1"/>
              <a:t>Правая стопа развернута носком вправо, левая – вперед, руки на поясе.</a:t>
            </a:r>
          </a:p>
          <a:p>
            <a:pPr eaLnBrk="1" hangingPunct="1"/>
            <a:r>
              <a:rPr lang="ru-RU" b="1"/>
              <a:t>Мягко согните правое колено, опираясь всем телом на стопу.</a:t>
            </a:r>
          </a:p>
          <a:p>
            <a:pPr eaLnBrk="1" hangingPunct="1"/>
            <a:r>
              <a:rPr lang="ru-RU" b="1"/>
              <a:t>Спину держите прямо и равномерно опускайте корпус вниз.</a:t>
            </a:r>
          </a:p>
          <a:p>
            <a:pPr eaLnBrk="1" hangingPunct="1"/>
            <a:r>
              <a:rPr lang="ru-RU" b="1"/>
              <a:t>Сделайте выпад в сторону опорной правой ноги. Голову тоже поверните вправо. Вес тела остается по центру. При этом корпус не должен поворачиваться и смещаться в сторону </a:t>
            </a:r>
          </a:p>
          <a:p>
            <a:pPr eaLnBrk="1" hangingPunct="1"/>
            <a:r>
              <a:rPr lang="ru-RU" b="1"/>
              <a:t>опорной ноги. Стопы от земли не отрывать!</a:t>
            </a:r>
          </a:p>
          <a:p>
            <a:pPr eaLnBrk="1" hangingPunct="1"/>
            <a:r>
              <a:rPr lang="ru-RU" b="1"/>
              <a:t>При правильном выполнении движений вы </a:t>
            </a:r>
          </a:p>
          <a:p>
            <a:pPr eaLnBrk="1" hangingPunct="1"/>
            <a:r>
              <a:rPr lang="ru-RU" b="1"/>
              <a:t>напрягаете поясницу и чувствуете натяжение </a:t>
            </a:r>
          </a:p>
          <a:p>
            <a:pPr eaLnBrk="1" hangingPunct="1"/>
            <a:r>
              <a:rPr lang="ru-RU" b="1"/>
              <a:t>внутренней мышцы бедра вытянутой ноги. </a:t>
            </a:r>
          </a:p>
          <a:p>
            <a:pPr eaLnBrk="1" hangingPunct="1"/>
            <a:r>
              <a:rPr lang="ru-RU" b="1"/>
              <a:t>Следите за тем, чтобы спина </a:t>
            </a:r>
          </a:p>
          <a:p>
            <a:pPr eaLnBrk="1" hangingPunct="1"/>
            <a:r>
              <a:rPr lang="ru-RU" b="1"/>
              <a:t>оставалась прямой.</a:t>
            </a:r>
            <a:br>
              <a:rPr lang="ru-RU" b="1"/>
            </a:br>
            <a:r>
              <a:rPr lang="ru-RU" b="1"/>
              <a:t>Сделайте упражнение 3 раза, </a:t>
            </a:r>
          </a:p>
          <a:p>
            <a:pPr eaLnBrk="1" hangingPunct="1"/>
            <a:r>
              <a:rPr lang="ru-RU" b="1"/>
              <a:t>потом поменяйте опорную ногу и повторите. </a:t>
            </a:r>
            <a:endParaRPr lang="ru-RU"/>
          </a:p>
        </p:txBody>
      </p:sp>
      <p:pic>
        <p:nvPicPr>
          <p:cNvPr id="12291"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867400" y="3860800"/>
            <a:ext cx="2392363" cy="299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0" y="0"/>
            <a:ext cx="9144000" cy="531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«Тянем- потянем»</a:t>
            </a:r>
          </a:p>
          <a:p>
            <a:pPr eaLnBrk="1" hangingPunct="1"/>
            <a:r>
              <a:rPr lang="ru-RU" b="1"/>
              <a:t> Предлагаемые движения помогут детям и взрослым быстро настроиться на выполнение важной работы. </a:t>
            </a:r>
          </a:p>
          <a:p>
            <a:pPr eaLnBrk="1" hangingPunct="1"/>
            <a:r>
              <a:rPr lang="ru-RU" b="1"/>
              <a:t>Встаньте или сядьте, выпрямив спину, и вытяните перед собой руки. </a:t>
            </a:r>
          </a:p>
          <a:p>
            <a:pPr eaLnBrk="1" hangingPunct="1"/>
            <a:r>
              <a:rPr lang="ru-RU" b="1"/>
              <a:t>Поднимите правую руку вверх. Левой рукой двигайте правую в разных направлениях: приближая к голове, от головы, пытаясь опустить руку вниз, отвести ее за спину. При этом вытянутая правая рука оказывает легкое сопротивление левой.</a:t>
            </a:r>
          </a:p>
          <a:p>
            <a:pPr eaLnBrk="1" hangingPunct="1"/>
            <a:r>
              <a:rPr lang="ru-RU" b="1"/>
              <a:t>Движение в каждом направлении делаем по четыре раза и обязательно на длинном выдохе. Выдох поможет вам почувствовать расслабление мышц руки.</a:t>
            </a:r>
          </a:p>
          <a:p>
            <a:pPr eaLnBrk="1" hangingPunct="1"/>
            <a:r>
              <a:rPr lang="ru-RU" b="1"/>
              <a:t>Вернитесь в исходное положение и вытяните руки перед собой. При правильном выполнении упражнения правая рука по ощущению кажется длиннее левой!</a:t>
            </a:r>
          </a:p>
          <a:p>
            <a:pPr eaLnBrk="1" hangingPunct="1"/>
            <a:r>
              <a:rPr lang="ru-RU" b="1"/>
              <a:t>Повторите упражнение, поменяв руки. После </a:t>
            </a:r>
          </a:p>
          <a:p>
            <a:pPr eaLnBrk="1" hangingPunct="1"/>
            <a:r>
              <a:rPr lang="ru-RU" b="1"/>
              <a:t>этого вытяните их перед собой и почувствуйте </a:t>
            </a:r>
          </a:p>
          <a:p>
            <a:pPr eaLnBrk="1" hangingPunct="1"/>
            <a:r>
              <a:rPr lang="ru-RU" b="1"/>
              <a:t>полную расслабленность плечевого </a:t>
            </a:r>
          </a:p>
          <a:p>
            <a:pPr eaLnBrk="1" hangingPunct="1"/>
            <a:r>
              <a:rPr lang="ru-RU" b="1"/>
              <a:t>пояса. Полезно также активно повращать </a:t>
            </a:r>
          </a:p>
          <a:p>
            <a:pPr eaLnBrk="1" hangingPunct="1"/>
            <a:r>
              <a:rPr lang="ru-RU" b="1"/>
              <a:t>или потрясти плечами.</a:t>
            </a:r>
          </a:p>
        </p:txBody>
      </p:sp>
      <p:pic>
        <p:nvPicPr>
          <p:cNvPr id="13315"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95963" y="3600450"/>
            <a:ext cx="3348037"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0" y="0"/>
            <a:ext cx="9144000" cy="352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Данные упражнения нормализуют дыхание, снимают напряжение в верхней части грудной клетки, руках, за счет чего улучшается крупная и мелкая моторика. Это приводит к точности в манипулировании инструментами, улучшает почерк. </a:t>
            </a:r>
            <a:br>
              <a:rPr lang="ru-RU" b="1"/>
            </a:br>
            <a:r>
              <a:rPr lang="ru-RU" b="1"/>
              <a:t>Наши потягивания также способствуют концентрации внимания. Они помогают сделать речь более выразительной, более четко излагать свои мысли в разговоре и на бумаге. Поэтому специалисты рекомендуют особенно активно использовать такие упражнения при подготовке к контрольным и другим творческим работам, в частности, к сочинению и изложению, а также перед сдачей устных и письменных экзаменов. </a:t>
            </a:r>
          </a:p>
          <a:p>
            <a:pPr eaLnBrk="1" hangingPunct="1"/>
            <a:endParaRPr lang="ru-RU"/>
          </a:p>
          <a:p>
            <a:pPr eaLnBrk="1" hangingPunct="1">
              <a:spcBef>
                <a:spcPct val="50000"/>
              </a:spcBef>
            </a:pPr>
            <a:endParaRPr lang="ru-RU"/>
          </a:p>
        </p:txBody>
      </p:sp>
      <p:sp>
        <p:nvSpPr>
          <p:cNvPr id="15365" name="Text Box 5"/>
          <p:cNvSpPr txBox="1">
            <a:spLocks noChangeArrowheads="1"/>
          </p:cNvSpPr>
          <p:nvPr/>
        </p:nvSpPr>
        <p:spPr bwMode="auto">
          <a:xfrm>
            <a:off x="0" y="2921000"/>
            <a:ext cx="9144000"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«Восьмерка» на удачу</a:t>
            </a:r>
          </a:p>
          <a:p>
            <a:pPr eaLnBrk="1" hangingPunct="1"/>
            <a:r>
              <a:rPr lang="ru-RU" b="1"/>
              <a:t> Регулярные упражнения «Алфавитная восьмерка» помогают стать внимательнее, быстрее решать математические задачи, запоминать иностранные слова, читать и, что немаловажно, грамотнее писать. </a:t>
            </a:r>
            <a:br>
              <a:rPr lang="ru-RU" b="1"/>
            </a:br>
            <a:r>
              <a:rPr lang="ru-RU" b="1"/>
              <a:t>Такие успехи у школьников любого возраста наблюдаются благодаря эффективному снятию стресса. По мнению специалистов, данные движения очень актуальны для учеников выпускных классов перед сдачей ЕГЭ.</a:t>
            </a:r>
            <a:br>
              <a:rPr lang="ru-RU" b="1"/>
            </a:br>
            <a:r>
              <a:rPr lang="ru-RU" b="1"/>
              <a:t>Для активизации памяти при изучении иностранного языка психологи советуют писать в окружности буквы изучаемого алфавита. Воспроизведение цифр в восьмерке, как считают специалисты, помогает интегрировать работу полушарий мозга для решения сложных математических задач. Родителям стоит также знать, что полезно делать упражнения вместе детьми, так как такая совместная деятельность улучшает взаимопонимание и психологический климат в семье.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365"/>
                                        </p:tgtEl>
                                        <p:attrNameLst>
                                          <p:attrName>style.visibility</p:attrName>
                                        </p:attrNameLst>
                                      </p:cBhvr>
                                      <p:to>
                                        <p:strVal val="visible"/>
                                      </p:to>
                                    </p:set>
                                    <p:animEffect transition="in" filter="wipe(down)">
                                      <p:cBhvr>
                                        <p:cTn id="7" dur="500"/>
                                        <p:tgtEl>
                                          <p:spTgt spid="153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0" y="0"/>
            <a:ext cx="9144000" cy="654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Примите удобную позу. Нарисуйте перед собой в воздухе «ленивую» восьмерку. Через ее центр проведите сверху вниз вертикальную линию, разделив тем самым восьмерку на две окружности.</a:t>
            </a:r>
          </a:p>
          <a:p>
            <a:pPr eaLnBrk="1" hangingPunct="1"/>
            <a:r>
              <a:rPr lang="ru-RU" b="1"/>
              <a:t> </a:t>
            </a:r>
          </a:p>
          <a:p>
            <a:pPr eaLnBrk="1" hangingPunct="1"/>
            <a:endParaRPr lang="ru-RU" b="1"/>
          </a:p>
          <a:p>
            <a:pPr eaLnBrk="1" hangingPunct="1"/>
            <a:endParaRPr lang="ru-RU" b="1"/>
          </a:p>
          <a:p>
            <a:pPr eaLnBrk="1" hangingPunct="1"/>
            <a:r>
              <a:rPr lang="ru-RU" b="1"/>
              <a:t> </a:t>
            </a:r>
          </a:p>
          <a:p>
            <a:pPr eaLnBrk="1" hangingPunct="1"/>
            <a:r>
              <a:rPr lang="ru-RU" b="1"/>
              <a:t> Справа или слева от вертикального сечения впишите букву в окружность, используя ее линию. Таким образом, линия окружности становится частью буквы. Вы сами решаете, в каком месте алфавитной восьмерки эта буква выглядит более уместно. </a:t>
            </a:r>
          </a:p>
          <a:p>
            <a:pPr eaLnBrk="1" hangingPunct="1"/>
            <a:r>
              <a:rPr lang="ru-RU" b="1"/>
              <a:t> </a:t>
            </a:r>
          </a:p>
          <a:p>
            <a:pPr eaLnBrk="1" hangingPunct="1"/>
            <a:endParaRPr lang="ru-RU" b="1"/>
          </a:p>
          <a:p>
            <a:pPr eaLnBrk="1" hangingPunct="1"/>
            <a:endParaRPr lang="ru-RU" b="1"/>
          </a:p>
          <a:p>
            <a:pPr eaLnBrk="1" hangingPunct="1"/>
            <a:r>
              <a:rPr lang="ru-RU" b="1"/>
              <a:t> </a:t>
            </a:r>
          </a:p>
          <a:p>
            <a:pPr eaLnBrk="1" hangingPunct="1"/>
            <a:r>
              <a:rPr lang="ru-RU" b="1"/>
              <a:t>Вписав одну букву, снова чертите восьмерку и разделяете ее вертикальной линией. Упражнение с одной буквой проделывается каждой рукой три раза и три раза двумя руками одновременно. Чтобы максимально быстро расслабиться или настроиться на предстоящую работу, рекомендуется заполнять окружности восьмерки актуальными для вас фразами, используя указанный выше способ написания.</a:t>
            </a:r>
          </a:p>
          <a:p>
            <a:pPr eaLnBrk="1" hangingPunct="1"/>
            <a:endParaRPr lang="ru-RU"/>
          </a:p>
          <a:p>
            <a:pPr eaLnBrk="1" hangingPunct="1">
              <a:spcBef>
                <a:spcPct val="50000"/>
              </a:spcBef>
            </a:pPr>
            <a:endParaRPr lang="ru-RU"/>
          </a:p>
        </p:txBody>
      </p:sp>
      <p:pic>
        <p:nvPicPr>
          <p:cNvPr id="15363"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3276600" y="981075"/>
            <a:ext cx="1582738" cy="904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4" name="Picture 6" descr="blob"/>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3492500" y="2997200"/>
            <a:ext cx="1943100" cy="116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7" descr="blob"/>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4500563" y="5734050"/>
            <a:ext cx="1727200" cy="985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0" y="0"/>
            <a:ext cx="9144000" cy="489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«Снять стресс легко!»</a:t>
            </a:r>
          </a:p>
          <a:p>
            <a:pPr eaLnBrk="1" hangingPunct="1"/>
            <a:r>
              <a:rPr lang="ru-RU" b="1"/>
              <a:t>Хорошая  успеваемость предполагает активное освоение новой информации. Но, например, когда школьник попадает в незнакомую ситуацию, или над ним висит угроза контрольной работы, или когда родители неодобрительно косятся из-за полученной тройки, то мышцы ребенка сокращаются. Это нормальный физиологический рефлекс в ответ на опасность и стресс. Однако при этом сигнал не доходит до передних отделов мозга, отвечающих за понимание, моторный контроль, рациональное поведение, столь необходимых для учебной деятельности и при коммуникациях.</a:t>
            </a:r>
            <a:br>
              <a:rPr lang="ru-RU" b="1"/>
            </a:br>
            <a:r>
              <a:rPr lang="ru-RU" b="1"/>
              <a:t>Растягивающие движения снимают стресс и расслабляют мышцы, помогая ученику успокоиться, прийти в рабочее состояние. Поэтому такие упражнения способствуют усилению различных учебных навык-</a:t>
            </a:r>
            <a:br>
              <a:rPr lang="ru-RU" b="1"/>
            </a:br>
            <a:r>
              <a:rPr lang="ru-RU" b="1"/>
              <a:t>ов – понимающего слушания, чтения, творческого письма, выражению мыслей c помощью речи. А также они позволяют освободиться от напряжения, чуть меньше сутулиться и быть более пластичным.</a:t>
            </a:r>
          </a:p>
          <a:p>
            <a:pPr eaLnBrk="1" hangingPunct="1">
              <a:spcBef>
                <a:spcPct val="50000"/>
              </a:spcBef>
            </a:pPr>
            <a:endParaRPr lang="ru-RU"/>
          </a:p>
        </p:txBody>
      </p:sp>
      <p:pic>
        <p:nvPicPr>
          <p:cNvPr id="16387" name="Picture 6" descr="http://www.za-partoi.ru/core/utils/blob.php?blobid=1541&amp;w=227&amp;h=208&amp;i=1"/>
          <p:cNvPicPr>
            <a:picLocks noChangeAspect="1" noChangeArrowheads="1"/>
          </p:cNvPicPr>
          <p:nvPr/>
        </p:nvPicPr>
        <p:blipFill>
          <a:blip r:embed="rId2" r:link="rId3">
            <a:extLst>
              <a:ext uri="{28A0092B-C50C-407E-A947-70E740481C1C}">
                <a14:useLocalDpi xmlns:a14="http://schemas.microsoft.com/office/drawing/2010/main"/>
              </a:ext>
            </a:extLst>
          </a:blip>
          <a:srcRect/>
          <a:stretch>
            <a:fillRect/>
          </a:stretch>
        </p:blipFill>
        <p:spPr bwMode="auto">
          <a:xfrm>
            <a:off x="2268538" y="4508500"/>
            <a:ext cx="21621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5" descr="http://www.za-partoi.ru/core/utils/blob.php?blobid=1542&amp;w=237&amp;h=203&amp;i=1"/>
          <p:cNvPicPr>
            <a:picLocks noChangeAspect="1" noChangeArrowheads="1"/>
          </p:cNvPicPr>
          <p:nvPr/>
        </p:nvPicPr>
        <p:blipFill>
          <a:blip r:embed="rId4" r:link="rId5">
            <a:extLst>
              <a:ext uri="{28A0092B-C50C-407E-A947-70E740481C1C}">
                <a14:useLocalDpi xmlns:a14="http://schemas.microsoft.com/office/drawing/2010/main"/>
              </a:ext>
            </a:extLst>
          </a:blip>
          <a:srcRect/>
          <a:stretch>
            <a:fillRect/>
          </a:stretch>
        </p:blipFill>
        <p:spPr bwMode="auto">
          <a:xfrm>
            <a:off x="5867400" y="4508500"/>
            <a:ext cx="225742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Rectangle 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16390" name="Rectangle 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0" y="0"/>
            <a:ext cx="9144000" cy="462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i="1"/>
              <a:t>«Помпа»</a:t>
            </a:r>
          </a:p>
          <a:p>
            <a:pPr lvl="1" eaLnBrk="1" hangingPunct="1"/>
            <a:r>
              <a:rPr lang="ru-RU" b="1"/>
              <a:t>При правильном выполнении упражнения вес тела всегда приходится на стоящую впереди ногу. Это легко проверить. Если можете оторвать вторую ногу от земли – значит, вес распределен верно. </a:t>
            </a:r>
          </a:p>
          <a:p>
            <a:pPr lvl="1" eaLnBrk="1" hangingPunct="1"/>
            <a:r>
              <a:rPr lang="ru-RU" b="1"/>
              <a:t>Встаньте, выставив левую ногу вперед с опорой на всю стопу, правая нога – сзади, на носке. Вес тела на левой ноге. Корпус вертикально. При затруднении в этом положении обопритесь на стул или стену руками.</a:t>
            </a:r>
          </a:p>
          <a:p>
            <a:pPr lvl="1" eaLnBrk="1" hangingPunct="1"/>
            <a:r>
              <a:rPr lang="ru-RU" b="1"/>
              <a:t>Начинайте приседать на выставленной вперед ноге, при этом правая, отставленная назад, опускается с носка на всю стопу. Вес остается на левой ноге.</a:t>
            </a:r>
          </a:p>
          <a:p>
            <a:pPr lvl="1" eaLnBrk="1" hangingPunct="1"/>
            <a:r>
              <a:rPr lang="ru-RU" b="1"/>
              <a:t>Почувствуйте натяжение икроножной мышцы правой ноги.</a:t>
            </a:r>
          </a:p>
          <a:p>
            <a:pPr lvl="1" eaLnBrk="1" hangingPunct="1"/>
            <a:r>
              <a:rPr lang="ru-RU" b="1"/>
              <a:t>Поменяйте положение ног и повторите упражнение.</a:t>
            </a:r>
          </a:p>
          <a:p>
            <a:pPr eaLnBrk="1" hangingPunct="1"/>
            <a:r>
              <a:rPr lang="ru-RU" b="1"/>
              <a:t>Предлагаемые движения также улучшают социальное поведение, помогают довести до конца дело, увеличивают время сосредоточения и внимания, активизируют языковые способности. </a:t>
            </a:r>
          </a:p>
          <a:p>
            <a:pPr eaLnBrk="1" hangingPunct="1">
              <a:spcBef>
                <a:spcPct val="50000"/>
              </a:spcBef>
            </a:pPr>
            <a:endParaRPr lang="ru-RU"/>
          </a:p>
        </p:txBody>
      </p:sp>
      <p:pic>
        <p:nvPicPr>
          <p:cNvPr id="17411" name="Picture 5" descr="http://www.za-partoi.ru/core/utils/blob.php?blobid=1541&amp;w=227&amp;h=208&amp;i=1"/>
          <p:cNvPicPr>
            <a:picLocks noChangeAspect="1" noChangeArrowheads="1"/>
          </p:cNvPicPr>
          <p:nvPr/>
        </p:nvPicPr>
        <p:blipFill>
          <a:blip r:embed="rId2" r:link="rId3">
            <a:extLst>
              <a:ext uri="{28A0092B-C50C-407E-A947-70E740481C1C}">
                <a14:useLocalDpi xmlns:a14="http://schemas.microsoft.com/office/drawing/2010/main"/>
              </a:ext>
            </a:extLst>
          </a:blip>
          <a:srcRect/>
          <a:stretch>
            <a:fillRect/>
          </a:stretch>
        </p:blipFill>
        <p:spPr bwMode="auto">
          <a:xfrm>
            <a:off x="2268538" y="4508500"/>
            <a:ext cx="216217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2" name="Picture 6" descr="http://www.za-partoi.ru/core/utils/blob.php?blobid=1542&amp;w=237&amp;h=203&amp;i=1"/>
          <p:cNvPicPr>
            <a:picLocks noChangeAspect="1" noChangeArrowheads="1"/>
          </p:cNvPicPr>
          <p:nvPr/>
        </p:nvPicPr>
        <p:blipFill>
          <a:blip r:embed="rId4" r:link="rId5">
            <a:extLst>
              <a:ext uri="{28A0092B-C50C-407E-A947-70E740481C1C}">
                <a14:useLocalDpi xmlns:a14="http://schemas.microsoft.com/office/drawing/2010/main"/>
              </a:ext>
            </a:extLst>
          </a:blip>
          <a:srcRect/>
          <a:stretch>
            <a:fillRect/>
          </a:stretch>
        </p:blipFill>
        <p:spPr bwMode="auto">
          <a:xfrm>
            <a:off x="5867400" y="4508500"/>
            <a:ext cx="2257425" cy="193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0" y="0"/>
            <a:ext cx="9144000" cy="654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Упражнение «Рокер» снимает напряжение после длительного сидения за партой, компьютером или рулем автомобиля, прибавляет энергии, помогает достигать спортивных успехов, способствует творческому мышлению. Кроме того, оно способствует развитию понимающего чтения, улучшает навыки эмоционального чтения и пересказа. Упражнение выполняется на мягкой поверхности. Подойдет, например, гимнастический коврик. </a:t>
            </a:r>
          </a:p>
          <a:p>
            <a:pPr lvl="1" eaLnBrk="1" hangingPunct="1"/>
            <a:r>
              <a:rPr lang="ru-RU" b="1"/>
              <a:t>Сядьте на пол, предварительно не забыв расстелить специальный коврик, и согните колени. </a:t>
            </a:r>
          </a:p>
          <a:p>
            <a:pPr lvl="1" eaLnBrk="1" hangingPunct="1"/>
            <a:r>
              <a:rPr lang="ru-RU" b="1"/>
              <a:t>Обхватите колени руками, откиньтесь назад и, округлив спину, покачайтесь назад и вперед, с боку на бок. Амплитуда движений невелика, она регулируется появлением напряжения. </a:t>
            </a:r>
          </a:p>
          <a:p>
            <a:pPr lvl="1" eaLnBrk="1" hangingPunct="1"/>
            <a:r>
              <a:rPr lang="ru-RU" b="1"/>
              <a:t>Вернитесь в исходное положение. Откиньтесь назад, опираясь на локти и кисти. Вам должно быть удобно поддерживать тело в наклонном положение.</a:t>
            </a:r>
          </a:p>
          <a:p>
            <a:pPr lvl="1" eaLnBrk="1" hangingPunct="1"/>
            <a:r>
              <a:rPr lang="ru-RU" b="1"/>
              <a:t>Приподнимите ноги, согнутые в коленях, плавно начинайте описывать коленями «восьмерки». Если выполнение </a:t>
            </a:r>
          </a:p>
          <a:p>
            <a:pPr lvl="1" eaLnBrk="1" hangingPunct="1"/>
            <a:r>
              <a:rPr lang="ru-RU" b="1"/>
              <a:t>движений затруднительно, то для начала </a:t>
            </a:r>
          </a:p>
          <a:p>
            <a:pPr lvl="1" eaLnBrk="1" hangingPunct="1"/>
            <a:r>
              <a:rPr lang="ru-RU" b="1"/>
              <a:t>достаточно просто делать круговые вращения </a:t>
            </a:r>
          </a:p>
          <a:p>
            <a:pPr lvl="1" eaLnBrk="1" hangingPunct="1"/>
            <a:r>
              <a:rPr lang="ru-RU" b="1"/>
              <a:t>ногами.</a:t>
            </a:r>
          </a:p>
          <a:p>
            <a:pPr eaLnBrk="1" hangingPunct="1"/>
            <a:r>
              <a:rPr lang="ru-RU" b="1"/>
              <a:t>Предлагаем другой вариант упражнения «Рокер». </a:t>
            </a:r>
          </a:p>
          <a:p>
            <a:pPr eaLnBrk="1" hangingPunct="1"/>
            <a:r>
              <a:rPr lang="ru-RU" b="1"/>
              <a:t>Сидя в кресле, опираясь на подлокотники, </a:t>
            </a:r>
          </a:p>
          <a:p>
            <a:pPr eaLnBrk="1" hangingPunct="1"/>
            <a:r>
              <a:rPr lang="ru-RU" b="1"/>
              <a:t>поднимите ноги, согните в коленях и делайте</a:t>
            </a:r>
          </a:p>
          <a:p>
            <a:pPr eaLnBrk="1" hangingPunct="1"/>
            <a:r>
              <a:rPr lang="ru-RU" b="1"/>
              <a:t> ими круговые движения. </a:t>
            </a:r>
          </a:p>
          <a:p>
            <a:pPr eaLnBrk="1" hangingPunct="1">
              <a:spcBef>
                <a:spcPct val="50000"/>
              </a:spcBef>
            </a:pPr>
            <a:endParaRPr lang="ru-RU"/>
          </a:p>
        </p:txBody>
      </p:sp>
      <p:pic>
        <p:nvPicPr>
          <p:cNvPr id="18435"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084888" y="4000500"/>
            <a:ext cx="28575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0" y="0"/>
            <a:ext cx="9144000" cy="301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ru-RU" sz="2000" b="1"/>
              <a:t>      </a:t>
            </a:r>
          </a:p>
          <a:p>
            <a:pPr eaLnBrk="1" hangingPunct="1">
              <a:spcBef>
                <a:spcPct val="50000"/>
              </a:spcBef>
            </a:pPr>
            <a:r>
              <a:rPr lang="ru-RU" sz="2000" b="1"/>
              <a:t>   Комплекс «Гимнастика мозга» был разработан психологом Полом И. Деннисоном. Сегодня этот метод успешно используется в школах, спортивных секциях, психологических консультациях. Это комплекс несложных упражнений, каждое из которых поможет школьнику справиться с тем, что ежедневно мешает эффективно учиться, выстраивать отношения с окружающими, да и просто хорошо себя чувствовать. Положительные результаты заметны практически сразу и имеют эффект накапливания.</a:t>
            </a:r>
            <a:endParaRPr lang="ru-RU" sz="2000"/>
          </a:p>
        </p:txBody>
      </p:sp>
      <p:sp>
        <p:nvSpPr>
          <p:cNvPr id="2053" name="Text Box 5"/>
          <p:cNvSpPr txBox="1">
            <a:spLocks noChangeArrowheads="1"/>
          </p:cNvSpPr>
          <p:nvPr/>
        </p:nvSpPr>
        <p:spPr bwMode="auto">
          <a:xfrm>
            <a:off x="0" y="3744913"/>
            <a:ext cx="9144000" cy="3113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                       Что даёт тренинг:</a:t>
            </a:r>
          </a:p>
          <a:p>
            <a:pPr eaLnBrk="1" hangingPunct="1"/>
            <a:r>
              <a:rPr lang="ru-RU" b="1"/>
              <a:t>— оптимизация деятельности мозга</a:t>
            </a:r>
            <a:br>
              <a:rPr lang="ru-RU" b="1"/>
            </a:br>
            <a:r>
              <a:rPr lang="ru-RU" b="1"/>
              <a:t>— гармоничное развитие двухполушарного мышления</a:t>
            </a:r>
            <a:br>
              <a:rPr lang="ru-RU" b="1"/>
            </a:br>
            <a:r>
              <a:rPr lang="ru-RU" b="1"/>
              <a:t>— развитие интеллектуальных и творческих способностей</a:t>
            </a:r>
            <a:br>
              <a:rPr lang="ru-RU" b="1"/>
            </a:br>
            <a:r>
              <a:rPr lang="ru-RU" b="1"/>
              <a:t>— улучшение работы долговременной и кратковременной памяти</a:t>
            </a:r>
            <a:br>
              <a:rPr lang="ru-RU" b="1"/>
            </a:br>
            <a:r>
              <a:rPr lang="ru-RU" b="1"/>
              <a:t>— развитие способностей к обучению и усвоению информации</a:t>
            </a:r>
            <a:br>
              <a:rPr lang="ru-RU" b="1"/>
            </a:br>
            <a:r>
              <a:rPr lang="ru-RU" b="1"/>
              <a:t>— повышение эффективности выполняемых действий при  работе на </a:t>
            </a:r>
          </a:p>
          <a:p>
            <a:pPr eaLnBrk="1" hangingPunct="1"/>
            <a:r>
              <a:rPr lang="ru-RU" b="1"/>
              <a:t>     компьютере.</a:t>
            </a:r>
            <a:br>
              <a:rPr lang="ru-RU" b="1"/>
            </a:br>
            <a:r>
              <a:rPr lang="ru-RU" b="1"/>
              <a:t>— восстановление работоспособности и продуктивности</a:t>
            </a:r>
            <a:br>
              <a:rPr lang="ru-RU" b="1"/>
            </a:br>
            <a:r>
              <a:rPr lang="ru-RU" b="1"/>
              <a:t>— снятие стресса, нервного напряжения, усталости</a:t>
            </a:r>
            <a:br>
              <a:rPr lang="ru-RU" b="1"/>
            </a:br>
            <a:r>
              <a:rPr lang="ru-RU" b="1"/>
              <a:t>— формирование абстрактного мышления</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wipe(down)">
                                      <p:cBhvr>
                                        <p:cTn id="7" dur="5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5"/>
          <p:cNvSpPr txBox="1">
            <a:spLocks noChangeArrowheads="1"/>
          </p:cNvSpPr>
          <p:nvPr/>
        </p:nvSpPr>
        <p:spPr bwMode="auto">
          <a:xfrm>
            <a:off x="179388" y="0"/>
            <a:ext cx="8785225" cy="585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i="1"/>
              <a:t>«Перекрестные шаги».</a:t>
            </a:r>
          </a:p>
          <a:p>
            <a:pPr eaLnBrk="1" hangingPunct="1"/>
            <a:r>
              <a:rPr lang="ru-RU" b="1"/>
              <a:t>Для начала</a:t>
            </a:r>
            <a:r>
              <a:rPr lang="ru-RU" b="1" u="sng"/>
              <a:t> мысленно </a:t>
            </a:r>
            <a:r>
              <a:rPr lang="ru-RU" b="1"/>
              <a:t>проведем линию от лба к носу, подбородку и ниже – она разделяет тело на правую и левую половины. Движения, пересекающие эту линию, интегрируют работу полушарий мозга. Поэтому «Перекрестные шаги» способствуют развитию координации и ориентации в пространстве, делают более успешными приобретение навыков чтения, письма, слушания, усвоения новой информации. А еще снимают боль в пояснице и подтягивают мышцы живота. </a:t>
            </a:r>
          </a:p>
          <a:p>
            <a:pPr eaLnBrk="1" hangingPunct="1"/>
            <a:r>
              <a:rPr lang="ru-RU" b="1"/>
              <a:t>1.Локтем левой руки тянемся к колену правой ноги. Легко касаясь, соединяем локоть и колено. </a:t>
            </a:r>
          </a:p>
          <a:p>
            <a:pPr eaLnBrk="1" hangingPunct="1"/>
            <a:r>
              <a:rPr lang="ru-RU" b="1"/>
              <a:t>2.Это же движение повторяем правой рукой и левой ногой. Выполнять стоя или сидя. </a:t>
            </a:r>
          </a:p>
          <a:p>
            <a:pPr eaLnBrk="1" hangingPunct="1"/>
            <a:r>
              <a:rPr lang="ru-RU" b="1"/>
              <a:t>3.Соединяем левую ногу и правую руку за спиной и наоборот. Повторить 4–8 раз.</a:t>
            </a:r>
          </a:p>
          <a:p>
            <a:pPr eaLnBrk="1" hangingPunct="1"/>
            <a:r>
              <a:rPr lang="ru-RU" b="1"/>
              <a:t>«Перекрестные шаги» желательно делать </a:t>
            </a:r>
          </a:p>
          <a:p>
            <a:pPr eaLnBrk="1" hangingPunct="1"/>
            <a:r>
              <a:rPr lang="ru-RU" b="1"/>
              <a:t>в медленном темпе и чувствовать, как </a:t>
            </a:r>
          </a:p>
          <a:p>
            <a:pPr eaLnBrk="1" hangingPunct="1"/>
            <a:r>
              <a:rPr lang="ru-RU" b="1"/>
              <a:t>работают мышцы живота. Если этого </a:t>
            </a:r>
          </a:p>
          <a:p>
            <a:pPr eaLnBrk="1" hangingPunct="1"/>
            <a:r>
              <a:rPr lang="ru-RU" b="1"/>
              <a:t>ощущения нет, проследите, не низко </a:t>
            </a:r>
          </a:p>
          <a:p>
            <a:pPr eaLnBrk="1" hangingPunct="1"/>
            <a:r>
              <a:rPr lang="ru-RU" b="1"/>
              <a:t>ли опускается локоть, не слишком ли </a:t>
            </a:r>
          </a:p>
          <a:p>
            <a:pPr eaLnBrk="1" hangingPunct="1"/>
            <a:r>
              <a:rPr lang="ru-RU" b="1"/>
              <a:t>высоко поднимается колено, </a:t>
            </a:r>
          </a:p>
          <a:p>
            <a:pPr eaLnBrk="1" hangingPunct="1"/>
            <a:r>
              <a:rPr lang="ru-RU" b="1"/>
              <a:t>нет ли излишнего наклона в пояснице.</a:t>
            </a:r>
            <a:endParaRPr lang="ru-RU"/>
          </a:p>
        </p:txBody>
      </p:sp>
      <p:pic>
        <p:nvPicPr>
          <p:cNvPr id="4099" name="Picture 7" descr="http://www.za-partoi.ru/core/utils/blob.php?blobid=1535&amp;w=205&amp;h=205&amp;i=1"/>
          <p:cNvPicPr>
            <a:picLocks noChangeAspect="1" noChangeArrowheads="1"/>
          </p:cNvPicPr>
          <p:nvPr/>
        </p:nvPicPr>
        <p:blipFill>
          <a:blip r:embed="rId2" r:link="rId3">
            <a:extLst>
              <a:ext uri="{28A0092B-C50C-407E-A947-70E740481C1C}">
                <a14:useLocalDpi xmlns:a14="http://schemas.microsoft.com/office/drawing/2010/main"/>
              </a:ext>
            </a:extLst>
          </a:blip>
          <a:srcRect/>
          <a:stretch>
            <a:fillRect/>
          </a:stretch>
        </p:blipFill>
        <p:spPr bwMode="auto">
          <a:xfrm>
            <a:off x="5148263" y="3860800"/>
            <a:ext cx="2232025"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6" descr="http://www.za-partoi.ru/core/utils/blob.php?blobid=1536&amp;w=197&amp;h=197&amp;i=1"/>
          <p:cNvPicPr>
            <a:picLocks noChangeAspect="1" noChangeArrowheads="1"/>
          </p:cNvPicPr>
          <p:nvPr/>
        </p:nvPicPr>
        <p:blipFill>
          <a:blip r:embed="rId4" r:link="rId5">
            <a:extLst>
              <a:ext uri="{28A0092B-C50C-407E-A947-70E740481C1C}">
                <a14:useLocalDpi xmlns:a14="http://schemas.microsoft.com/office/drawing/2010/main"/>
              </a:ext>
            </a:extLst>
          </a:blip>
          <a:srcRect/>
          <a:stretch>
            <a:fillRect/>
          </a:stretch>
        </p:blipFill>
        <p:spPr bwMode="auto">
          <a:xfrm>
            <a:off x="7267575" y="3716338"/>
            <a:ext cx="1876425"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1" name="Rectangle 8"/>
          <p:cNvSpPr>
            <a:spLocks noChangeArrowheads="1"/>
          </p:cNvSpPr>
          <p:nvPr/>
        </p:nvSpPr>
        <p:spPr bwMode="auto">
          <a:xfrm>
            <a:off x="0" y="2452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
        <p:nvSpPr>
          <p:cNvPr id="4102" name="Rectangle 10"/>
          <p:cNvSpPr>
            <a:spLocks noChangeArrowheads="1"/>
          </p:cNvSpPr>
          <p:nvPr/>
        </p:nvSpPr>
        <p:spPr bwMode="auto">
          <a:xfrm>
            <a:off x="0" y="245268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0" y="188913"/>
            <a:ext cx="9144000" cy="531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«Да здравствует творчество!»</a:t>
            </a:r>
          </a:p>
          <a:p>
            <a:pPr eaLnBrk="1" hangingPunct="1"/>
            <a:r>
              <a:rPr lang="ru-RU" b="1"/>
              <a:t>Эти упражнения помогут снять усталость глаз, напряжение шеи, боль в спине после работы за компьютером. Особенно они рекомендуются «очкарикам», так как улучшают работу глазных мышц, укрепляют связь «рука–глаз». И, пожалуй, самое главное – стимулируют желание фантазировать и активно творить.</a:t>
            </a:r>
          </a:p>
          <a:p>
            <a:pPr eaLnBrk="1" hangingPunct="1"/>
            <a:r>
              <a:rPr lang="ru-RU" b="1" i="1"/>
              <a:t>Ленивые восьмерки</a:t>
            </a:r>
          </a:p>
          <a:p>
            <a:pPr eaLnBrk="1" hangingPunct="1"/>
            <a:r>
              <a:rPr lang="ru-RU" b="1"/>
              <a:t>Представьте перед собой на уровне глаз восьмерку, лежащую на боку. Ее центр проходит на уровне переносицы.</a:t>
            </a:r>
          </a:p>
          <a:p>
            <a:pPr eaLnBrk="1" hangingPunct="1"/>
            <a:r>
              <a:rPr lang="ru-RU" b="1"/>
              <a:t>Вытяните вперед руку, чуть согнутую в локте. Сожмите пальцы в кулак, большой палец поднимите вверх. Ведите рукой в воздухе от центра влево-вверх против часовой стрелки, по окружности вниз и снова в центр. Продолжайте «рисовать» вправо-вверх, возвращаясь в исходную точку. Движение должно быть плавным и непрерывным. За большим пальцем следите глазами, голова остается неподвижной. Повторить три раза каждой рукой. </a:t>
            </a:r>
          </a:p>
          <a:p>
            <a:pPr eaLnBrk="1" hangingPunct="1"/>
            <a:r>
              <a:rPr lang="ru-RU" b="1"/>
              <a:t>Соедините руки в замок. Снова рисуем </a:t>
            </a:r>
          </a:p>
          <a:p>
            <a:pPr eaLnBrk="1" hangingPunct="1"/>
            <a:r>
              <a:rPr lang="ru-RU" b="1"/>
              <a:t>ленивую восьмерку и следим взглядом</a:t>
            </a:r>
          </a:p>
          <a:p>
            <a:pPr eaLnBrk="1" hangingPunct="1"/>
            <a:r>
              <a:rPr lang="ru-RU" b="1"/>
              <a:t>за пальцами. Повторить три раза. </a:t>
            </a:r>
          </a:p>
        </p:txBody>
      </p:sp>
      <p:pic>
        <p:nvPicPr>
          <p:cNvPr id="5123"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940425" y="4446588"/>
            <a:ext cx="2447925" cy="225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0" y="0"/>
            <a:ext cx="9144000" cy="3113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i="1"/>
              <a:t>«Двойные рисунки»</a:t>
            </a:r>
          </a:p>
          <a:p>
            <a:pPr eaLnBrk="1" hangingPunct="1"/>
            <a:r>
              <a:rPr lang="ru-RU" b="1"/>
              <a:t>Исходная поза – обе руки свободно выпрямлены перед собой. Представьте, что в руках по карандашу, а перед вами – холст.</a:t>
            </a:r>
          </a:p>
          <a:p>
            <a:pPr eaLnBrk="1" hangingPunct="1"/>
            <a:r>
              <a:rPr lang="ru-RU" b="1"/>
              <a:t>Одновременно двумя руками от центра начинайте рисовать на воображаемом холсте зеркальные изображения. Сюжет не имеет значения, но рисунки должны располагаться в верхней и нижней частях холста. Тело расслаблено, дыхание в естественном темпе, движения рук свободные. </a:t>
            </a:r>
          </a:p>
          <a:p>
            <a:pPr eaLnBrk="1" hangingPunct="1"/>
            <a:r>
              <a:rPr lang="ru-RU" b="1"/>
              <a:t>Варианты: рисуем мелом или маркерами на доске, пастелью на бумаге, прикрепленной на уровне глаз. </a:t>
            </a:r>
            <a:br>
              <a:rPr lang="ru-RU" b="1"/>
            </a:br>
            <a:r>
              <a:rPr lang="ru-RU" b="1"/>
              <a:t>Упражения рекомендуются делать без очков, чтобы они не ограничивали поле зрения.</a:t>
            </a:r>
            <a:endParaRPr lang="ru-RU"/>
          </a:p>
        </p:txBody>
      </p:sp>
      <p:pic>
        <p:nvPicPr>
          <p:cNvPr id="6147"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2843213" y="3213100"/>
            <a:ext cx="3168650" cy="312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0" y="0"/>
            <a:ext cx="9144000" cy="654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«За пятеркой – на слоне» </a:t>
            </a:r>
          </a:p>
          <a:p>
            <a:pPr eaLnBrk="1" hangingPunct="1"/>
            <a:r>
              <a:rPr lang="ru-RU" b="1"/>
              <a:t>Эти упражнения помогают легче учиться и чаще получать хорошие отметки. Ведь от них заметно повышаются внимание и собранность, да и учебный материал запоминается быстрее.</a:t>
            </a:r>
          </a:p>
          <a:p>
            <a:pPr eaLnBrk="1" hangingPunct="1"/>
            <a:r>
              <a:rPr lang="ru-RU" b="1" i="1"/>
              <a:t>«Слон»</a:t>
            </a:r>
          </a:p>
          <a:p>
            <a:pPr eaLnBrk="1" hangingPunct="1"/>
            <a:r>
              <a:rPr lang="ru-RU" b="1"/>
              <a:t>Встаньте удобно, ноги на ширине плеч, колени расслаблены. Правую руку поднимите и опустите на нее голову. Плечо должно быть прижато к уху так плотно, что, если положить между ними лист бумаги, то он удержится. Взгляд – на пальцы вытянутой руки.</a:t>
            </a:r>
          </a:p>
          <a:p>
            <a:pPr eaLnBrk="1" hangingPunct="1"/>
            <a:r>
              <a:rPr lang="ru-RU" b="1"/>
              <a:t>Рисуем ленивую восьмерку всем телом. Для этого чуть приседаем, начинаем волнообразное движение от колен через бедра и выше в корпус. Одновременно с этим гудим «у-у-у». Воображаемым кончиком «кисточки» является ваша рука. </a:t>
            </a:r>
          </a:p>
          <a:p>
            <a:pPr eaLnBrk="1" hangingPunct="1"/>
            <a:r>
              <a:rPr lang="ru-RU" b="1"/>
              <a:t>Глаза следят за движением руки и проецируют восьмерку на расстояние.</a:t>
            </a:r>
          </a:p>
          <a:p>
            <a:pPr eaLnBrk="1" hangingPunct="1"/>
            <a:r>
              <a:rPr lang="ru-RU" b="1"/>
              <a:t>Повторяем эти же движения другой рукой.</a:t>
            </a:r>
          </a:p>
          <a:p>
            <a:pPr eaLnBrk="1" hangingPunct="1"/>
            <a:r>
              <a:rPr lang="ru-RU" b="1"/>
              <a:t>Упражнение объединяет все каналы восприятия: </a:t>
            </a:r>
          </a:p>
          <a:p>
            <a:pPr eaLnBrk="1" hangingPunct="1"/>
            <a:r>
              <a:rPr lang="ru-RU" b="1"/>
              <a:t>аудиальный, визуальный, кинестетический. </a:t>
            </a:r>
          </a:p>
          <a:p>
            <a:pPr eaLnBrk="1" hangingPunct="1"/>
            <a:r>
              <a:rPr lang="ru-RU" b="1"/>
              <a:t>Оно также стимулирует внутреннюю речь и </a:t>
            </a:r>
          </a:p>
          <a:p>
            <a:pPr eaLnBrk="1" hangingPunct="1"/>
            <a:r>
              <a:rPr lang="ru-RU" b="1"/>
              <a:t>творческое мышление. Как следствие, улучшаются </a:t>
            </a:r>
          </a:p>
          <a:p>
            <a:pPr eaLnBrk="1" hangingPunct="1"/>
            <a:r>
              <a:rPr lang="ru-RU" b="1"/>
              <a:t>навыки чтения, слушания, письма, речи, повышается </a:t>
            </a:r>
          </a:p>
          <a:p>
            <a:pPr eaLnBrk="1" hangingPunct="1"/>
            <a:r>
              <a:rPr lang="ru-RU" b="1"/>
              <a:t>внимание, улучшается память. Выполняя движения, </a:t>
            </a:r>
          </a:p>
          <a:p>
            <a:pPr eaLnBrk="1" hangingPunct="1"/>
            <a:r>
              <a:rPr lang="ru-RU" b="1"/>
              <a:t>важно добиться, чтобы работало все тело. </a:t>
            </a:r>
          </a:p>
          <a:p>
            <a:pPr eaLnBrk="1" hangingPunct="1">
              <a:spcBef>
                <a:spcPct val="50000"/>
              </a:spcBef>
            </a:pPr>
            <a:endParaRPr lang="ru-RU"/>
          </a:p>
        </p:txBody>
      </p:sp>
      <p:pic>
        <p:nvPicPr>
          <p:cNvPr id="7171"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6300788" y="3933825"/>
            <a:ext cx="2843212" cy="284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0" y="0"/>
            <a:ext cx="9144000" cy="544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i="1"/>
              <a:t>«Сова»</a:t>
            </a:r>
          </a:p>
          <a:p>
            <a:pPr eaLnBrk="1" hangingPunct="1"/>
            <a:r>
              <a:rPr lang="ru-RU" b="1"/>
              <a:t>Правая рука захватывает левую надостную мышцу (между шеей и плечом). Ладонь должна быть мягкой, как бы «приклеенной» к мышце.</a:t>
            </a:r>
          </a:p>
          <a:p>
            <a:pPr eaLnBrk="1" hangingPunct="1"/>
            <a:r>
              <a:rPr lang="ru-RU" b="1"/>
              <a:t>Сжимайте мышцу и медленно поворачивайте голову слева направо. Доходя до крайней удобной точки, начинаем движение в обратную сторону. При этом губы сложены трубочкой и на выдохе произносят «ух». Шея слегка вытягивается, подбородок движется вперед, а глаза при каждом «уханье» округляются, как у совы. Обычно на один поворот головы приходится 5 звуков. Все движения выполняются синхронно! Проделайте упражнение не менее 3 раз.</a:t>
            </a:r>
          </a:p>
          <a:p>
            <a:pPr eaLnBrk="1" hangingPunct="1"/>
            <a:r>
              <a:rPr lang="ru-RU" b="1"/>
              <a:t>Поменяйте руки и повторите, расслабляя правую надостную мышцу. Упражнение снимает напряжение в районе шеи, улучшает приток крови к головному мозгу. Оно способствует развитию таких учебных навыков, как слушание и математические вычисления. </a:t>
            </a:r>
          </a:p>
          <a:p>
            <a:pPr eaLnBrk="1" hangingPunct="1"/>
            <a:r>
              <a:rPr lang="ru-RU" b="1"/>
              <a:t>Благодаря «уханью» снимаются челюстные</a:t>
            </a:r>
          </a:p>
          <a:p>
            <a:pPr eaLnBrk="1" hangingPunct="1"/>
            <a:r>
              <a:rPr lang="ru-RU" b="1"/>
              <a:t> зажимы, что делает речь более связной. </a:t>
            </a:r>
          </a:p>
          <a:p>
            <a:pPr eaLnBrk="1" hangingPunct="1"/>
            <a:r>
              <a:rPr lang="ru-RU" b="1"/>
              <a:t>Это упражнение особенно полезно после </a:t>
            </a:r>
          </a:p>
          <a:p>
            <a:pPr eaLnBrk="1" hangingPunct="1"/>
            <a:r>
              <a:rPr lang="ru-RU" b="1"/>
              <a:t>длительного письма, работы с компьютером. </a:t>
            </a:r>
          </a:p>
          <a:p>
            <a:pPr eaLnBrk="1" hangingPunct="1">
              <a:spcBef>
                <a:spcPct val="50000"/>
              </a:spcBef>
            </a:pPr>
            <a:endParaRPr lang="ru-RU"/>
          </a:p>
        </p:txBody>
      </p:sp>
      <p:pic>
        <p:nvPicPr>
          <p:cNvPr id="8195"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651500" y="3644900"/>
            <a:ext cx="3024188" cy="302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0" y="0"/>
            <a:ext cx="9144000" cy="668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Упражнение «Энергетизатор», Оно повышает концентрацию внимания, сосредоточенность, улучшает восприятие новой информации и творческие способности. </a:t>
            </a:r>
            <a:br>
              <a:rPr lang="ru-RU" b="1"/>
            </a:br>
            <a:r>
              <a:rPr lang="ru-RU" b="1"/>
              <a:t>Движения также подпитывают энергией для быстрого выполнения учебных заданий, принятия правильных решений. Они способствуют улучшению координации движений, снимают стресс статичной позы, если дети часами сидят за партой или компьютером. </a:t>
            </a:r>
          </a:p>
          <a:p>
            <a:pPr eaLnBrk="1" hangingPunct="1"/>
            <a:r>
              <a:rPr lang="ru-RU" b="1"/>
              <a:t>Сядьте за стол и положите руки таким образом, чтобы пальцы были направлены навстречу друг другу и чуть вперед.</a:t>
            </a:r>
          </a:p>
          <a:p>
            <a:pPr lvl="1" eaLnBrk="1" hangingPunct="1"/>
            <a:r>
              <a:rPr lang="ru-RU" b="1"/>
              <a:t>Опустите голову лбом на стол. Поза должна быть максимально удобной.</a:t>
            </a:r>
          </a:p>
          <a:p>
            <a:pPr lvl="1" eaLnBrk="1" hangingPunct="1"/>
            <a:r>
              <a:rPr lang="ru-RU" b="1"/>
              <a:t>На вдохе начинайте поднимать лоб, голову, шею и верхнюю часть спины, как бы толкая носом мяч вверх. Предел подъема – окончание вдоха или напряжение в спине. Грудь и плечи должны быть развернуты и расслаблены.</a:t>
            </a:r>
          </a:p>
          <a:p>
            <a:pPr lvl="1" eaLnBrk="1" hangingPunct="1"/>
            <a:r>
              <a:rPr lang="ru-RU" b="1"/>
              <a:t>Подняв голову, сделайте несколько плавных круговых движений головой от плеча к плечу. </a:t>
            </a:r>
          </a:p>
          <a:p>
            <a:pPr lvl="1" eaLnBrk="1" hangingPunct="1"/>
            <a:r>
              <a:rPr lang="ru-RU" b="1"/>
              <a:t>Опускайте голову в той же последовательности:</a:t>
            </a:r>
          </a:p>
          <a:p>
            <a:pPr lvl="1" eaLnBrk="1" hangingPunct="1"/>
            <a:r>
              <a:rPr lang="ru-RU" b="1"/>
              <a:t>лоб, голова, шея, спина.</a:t>
            </a:r>
          </a:p>
          <a:p>
            <a:pPr eaLnBrk="1" hangingPunct="1"/>
            <a:r>
              <a:rPr lang="ru-RU" b="1"/>
              <a:t>Повторите движения 3 раза. Во время их </a:t>
            </a:r>
          </a:p>
          <a:p>
            <a:pPr eaLnBrk="1" hangingPunct="1"/>
            <a:r>
              <a:rPr lang="ru-RU" b="1"/>
              <a:t>выполнения важно синхронизировать работу </a:t>
            </a:r>
          </a:p>
          <a:p>
            <a:pPr eaLnBrk="1" hangingPunct="1"/>
            <a:r>
              <a:rPr lang="ru-RU" b="1"/>
              <a:t>тела и дыхания. Другой вариант упражнения – </a:t>
            </a:r>
          </a:p>
          <a:p>
            <a:pPr eaLnBrk="1" hangingPunct="1"/>
            <a:r>
              <a:rPr lang="ru-RU" b="1"/>
              <a:t>выполняем движения лежа на животе на </a:t>
            </a:r>
          </a:p>
          <a:p>
            <a:pPr eaLnBrk="1" hangingPunct="1"/>
            <a:r>
              <a:rPr lang="ru-RU" b="1"/>
              <a:t>мягкой поверхности. Последовательность </a:t>
            </a:r>
          </a:p>
          <a:p>
            <a:pPr eaLnBrk="1" hangingPunct="1"/>
            <a:r>
              <a:rPr lang="ru-RU" b="1"/>
              <a:t>остается прежней. Бедра и нижняя часть спины расслаблены и неподвижны. </a:t>
            </a:r>
            <a:endParaRPr lang="ru-RU"/>
          </a:p>
        </p:txBody>
      </p:sp>
      <p:pic>
        <p:nvPicPr>
          <p:cNvPr id="9219" name="Picture 5" descr="blob"/>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32588" y="4221163"/>
            <a:ext cx="1944687" cy="209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0" y="188913"/>
            <a:ext cx="8964613" cy="531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ru-RU" b="1"/>
              <a:t>«Возьмемся за уши, друзья!»</a:t>
            </a:r>
          </a:p>
          <a:p>
            <a:pPr eaLnBrk="1" hangingPunct="1"/>
            <a:r>
              <a:rPr lang="ru-RU" b="1" i="1"/>
              <a:t>Позитивные точки</a:t>
            </a:r>
          </a:p>
          <a:p>
            <a:pPr eaLnBrk="1" hangingPunct="1"/>
            <a:r>
              <a:rPr lang="ru-RU" b="1"/>
              <a:t>Можно выполнять стоя и сидя.</a:t>
            </a:r>
          </a:p>
          <a:p>
            <a:pPr lvl="1" eaLnBrk="1" hangingPunct="1"/>
            <a:r>
              <a:rPr lang="ru-RU" b="1"/>
              <a:t>Положите средний и указательный пальцы обеих рук на точки, находящиеся на лбу посередине между линией бровей и волос. Вертикальная ось точек – посередине зрачка. </a:t>
            </a:r>
          </a:p>
          <a:p>
            <a:pPr lvl="1" eaLnBrk="1" hangingPunct="1"/>
            <a:r>
              <a:rPr lang="ru-RU" b="1"/>
              <a:t>Подержите пальцы на этих точках до возникновения под ними тепла или пульсации. При этом можно представлять позитивное разрешение проблемной ситуации.</a:t>
            </a:r>
          </a:p>
          <a:p>
            <a:pPr eaLnBrk="1" hangingPunct="1"/>
            <a:r>
              <a:rPr lang="ru-RU" b="1"/>
              <a:t>Упражнение помогает школьникам избежать ситуации «Учил, знаю ответ, но никак не могу вспомнить». С его помощью дети активнее усваивают новую информацию, у них улучшается память. </a:t>
            </a:r>
          </a:p>
          <a:p>
            <a:pPr eaLnBrk="1" hangingPunct="1"/>
            <a:r>
              <a:rPr lang="ru-RU" b="1"/>
              <a:t>Кроме того, оно помогает справиться со </a:t>
            </a:r>
          </a:p>
          <a:p>
            <a:pPr eaLnBrk="1" hangingPunct="1"/>
            <a:r>
              <a:rPr lang="ru-RU" b="1"/>
              <a:t>стрессом, быстрее найти выход из проблемной </a:t>
            </a:r>
          </a:p>
          <a:p>
            <a:pPr eaLnBrk="1" hangingPunct="1"/>
            <a:r>
              <a:rPr lang="ru-RU" b="1"/>
              <a:t>ситуации, ослабить эмоциональный накал. </a:t>
            </a:r>
          </a:p>
          <a:p>
            <a:pPr eaLnBrk="1" hangingPunct="1"/>
            <a:r>
              <a:rPr lang="ru-RU" b="1"/>
              <a:t>Упражнение особенно актуально перед </a:t>
            </a:r>
          </a:p>
          <a:p>
            <a:pPr eaLnBrk="1" hangingPunct="1"/>
            <a:r>
              <a:rPr lang="ru-RU" b="1"/>
              <a:t>написанием контрольных работ, </a:t>
            </a:r>
          </a:p>
          <a:p>
            <a:pPr eaLnBrk="1" hangingPunct="1"/>
            <a:r>
              <a:rPr lang="ru-RU" b="1"/>
              <a:t>публичными выступлениями и </a:t>
            </a:r>
          </a:p>
          <a:p>
            <a:pPr eaLnBrk="1" hangingPunct="1"/>
            <a:r>
              <a:rPr lang="ru-RU" b="1"/>
              <a:t>во время экзаменов.</a:t>
            </a:r>
          </a:p>
        </p:txBody>
      </p:sp>
      <p:pic>
        <p:nvPicPr>
          <p:cNvPr id="10243" name="Picture 5" descr="blob"/>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5724525" y="3284538"/>
            <a:ext cx="3240088" cy="3227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1560</Words>
  <Application>Microsoft Office PowerPoint</Application>
  <PresentationFormat>Экран (4:3)</PresentationFormat>
  <Paragraphs>153</Paragraphs>
  <Slides>17</Slides>
  <Notes>0</Notes>
  <HiddenSlides>0</HiddenSlides>
  <MMClips>0</MMClips>
  <ScaleCrop>false</ScaleCrop>
  <HeadingPairs>
    <vt:vector size="6" baseType="variant">
      <vt:variant>
        <vt:lpstr>Использованные шрифты</vt:lpstr>
      </vt:variant>
      <vt:variant>
        <vt:i4>1</vt:i4>
      </vt:variant>
      <vt:variant>
        <vt:lpstr>Тема</vt:lpstr>
      </vt:variant>
      <vt:variant>
        <vt:i4>1</vt:i4>
      </vt:variant>
      <vt:variant>
        <vt:lpstr>Заголовки слайдов</vt:lpstr>
      </vt:variant>
      <vt:variant>
        <vt:i4>17</vt:i4>
      </vt:variant>
    </vt:vector>
  </HeadingPairs>
  <TitlesOfParts>
    <vt:vector size="19" baseType="lpstr">
      <vt:lpstr>Arial</vt:lpstr>
      <vt:lpstr>Оформление по умолчанию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MoBIL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Sergey</cp:lastModifiedBy>
  <cp:revision>8</cp:revision>
  <dcterms:created xsi:type="dcterms:W3CDTF">2010-03-12T07:12:04Z</dcterms:created>
  <dcterms:modified xsi:type="dcterms:W3CDTF">2017-02-26T17:09:28Z</dcterms:modified>
</cp:coreProperties>
</file>